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5" r:id="rId7"/>
    <p:sldId id="364" r:id="rId8"/>
    <p:sldId id="367" r:id="rId9"/>
    <p:sldId id="36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p:scale>
          <a:sx n="75" d="100"/>
          <a:sy n="75" d="100"/>
        </p:scale>
        <p:origin x="1554" y="82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SWS-230047</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pixabay.com/en/iphone-phone-smartphone-mobile-2464968/" TargetMode="External"/><Relationship Id="rId7" Type="http://schemas.openxmlformats.org/officeDocument/2006/relationships/hyperlink" Target="https://www.pexels.com/photo/green-tree-on-green-grass-field-under-white-clouds-and-blue-sky-1083386/" TargetMode="External"/><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hyperlink" Target="https://pixabay.com/en/car-automobile-vehicle-31002/" TargetMode="External"/><Relationship Id="rId4" Type="http://schemas.openxmlformats.org/officeDocument/2006/relationships/image" Target="../media/image11.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672353" y="1709738"/>
            <a:ext cx="9362235" cy="2852737"/>
          </a:xfrm>
        </p:spPr>
        <p:txBody>
          <a:bodyPr/>
          <a:lstStyle/>
          <a:p>
            <a:pPr eaLnBrk="1" hangingPunct="1"/>
            <a:r>
              <a:rPr lang="en-US" altLang="en-US" dirty="0"/>
              <a:t>On High Priorities </a:t>
            </a:r>
            <a:br>
              <a:rPr lang="en-US" altLang="en-US" dirty="0"/>
            </a:br>
            <a:r>
              <a:rPr lang="en-US" altLang="en-US" dirty="0"/>
              <a:t>in Release 19</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063869" y="5662246"/>
            <a:ext cx="11060723" cy="576876"/>
          </a:xfrm>
        </p:spPr>
        <p:txBody>
          <a:bodyPr/>
          <a:lstStyle/>
          <a:p>
            <a:pPr marL="0" indent="0" eaLnBrk="1" hangingPunct="1">
              <a:spcAft>
                <a:spcPts val="0"/>
              </a:spcAft>
              <a:buFontTx/>
              <a:buNone/>
            </a:pPr>
            <a:r>
              <a:rPr lang="en-US" altLang="ja-JP" sz="1800" dirty="0"/>
              <a:t>Wireless Systems Laboratory &amp;</a:t>
            </a:r>
            <a:r>
              <a:rPr lang="en-GB" altLang="en-US" sz="1800" dirty="0"/>
              <a:t> Space-Time Standards Laboratory,</a:t>
            </a:r>
            <a:endParaRPr lang="en-US" altLang="ja-JP" sz="1800" dirty="0"/>
          </a:p>
          <a:p>
            <a:pPr marL="0" indent="0" eaLnBrk="1" hangingPunct="1">
              <a:spcBef>
                <a:spcPts val="0"/>
              </a:spcBef>
              <a:spcAft>
                <a:spcPts val="0"/>
              </a:spcAft>
              <a:buFontTx/>
              <a:buNone/>
            </a:pPr>
            <a:r>
              <a:rPr lang="en-US" altLang="ja-JP" sz="1800" dirty="0"/>
              <a:t>National Institute of Information and Communications Technology (NICT), </a:t>
            </a:r>
            <a:r>
              <a:rPr lang="en-US" altLang="en-US" sz="1800" dirty="0"/>
              <a:t>Japan</a:t>
            </a:r>
            <a:endParaRPr lang="en-GB" altLang="en-US" sz="1800" dirty="0"/>
          </a:p>
        </p:txBody>
      </p:sp>
      <p:pic>
        <p:nvPicPr>
          <p:cNvPr id="2" name="図 1">
            <a:extLst>
              <a:ext uri="{FF2B5EF4-FFF2-40B4-BE49-F238E27FC236}">
                <a16:creationId xmlns:a16="http://schemas.microsoft.com/office/drawing/2014/main" id="{E27DBA17-3C71-DE70-2985-29FB03F9E51E}"/>
              </a:ext>
            </a:extLst>
          </p:cNvPr>
          <p:cNvPicPr>
            <a:picLocks noChangeAspect="1"/>
          </p:cNvPicPr>
          <p:nvPr/>
        </p:nvPicPr>
        <p:blipFill rotWithShape="1">
          <a:blip r:embed="rId2"/>
          <a:srcRect r="54165"/>
          <a:stretch/>
        </p:blipFill>
        <p:spPr>
          <a:xfrm>
            <a:off x="11192645" y="5662246"/>
            <a:ext cx="815205" cy="552609"/>
          </a:xfrm>
          <a:prstGeom prst="rect">
            <a:avLst/>
          </a:prstGeom>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dirty="0"/>
              <a:t>Overall View on Rel-19 Content</a:t>
            </a:r>
          </a:p>
          <a:p>
            <a:r>
              <a:rPr lang="en-GB" altLang="en-US" dirty="0"/>
              <a:t>Background</a:t>
            </a:r>
          </a:p>
          <a:p>
            <a:pPr lvl="1"/>
            <a:r>
              <a:rPr lang="en-US" altLang="ja-JP" dirty="0"/>
              <a:t>Multiple Network Resources</a:t>
            </a:r>
            <a:endParaRPr lang="en-GB" altLang="en-US" dirty="0"/>
          </a:p>
          <a:p>
            <a:pPr lvl="1"/>
            <a:r>
              <a:rPr lang="en-GB" altLang="en-US" dirty="0"/>
              <a:t>Local </a:t>
            </a:r>
            <a:r>
              <a:rPr lang="en-US" altLang="ja-JP" dirty="0"/>
              <a:t>R</a:t>
            </a:r>
            <a:r>
              <a:rPr lang="en-GB" altLang="en-US" dirty="0" err="1"/>
              <a:t>eference</a:t>
            </a:r>
            <a:r>
              <a:rPr lang="en-GB" altLang="en-US" dirty="0"/>
              <a:t> in </a:t>
            </a:r>
            <a:r>
              <a:rPr lang="en-US" altLang="ja-JP" dirty="0"/>
              <a:t>S</a:t>
            </a:r>
            <a:r>
              <a:rPr lang="en-GB" altLang="en-US" dirty="0"/>
              <a:t>pace &amp; </a:t>
            </a:r>
            <a:r>
              <a:rPr lang="en-US" altLang="ja-JP" dirty="0"/>
              <a:t>T</a:t>
            </a:r>
            <a:r>
              <a:rPr lang="en-GB" altLang="en-US" dirty="0" err="1"/>
              <a:t>ime</a:t>
            </a:r>
            <a:endParaRPr lang="en-GB" altLang="en-US" dirty="0"/>
          </a:p>
          <a:p>
            <a:r>
              <a:rPr lang="en-GB" altLang="en-US" dirty="0"/>
              <a:t>Summary</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238399200"/>
              </p:ext>
            </p:extLst>
          </p:nvPr>
        </p:nvGraphicFramePr>
        <p:xfrm>
          <a:off x="121716" y="1690688"/>
          <a:ext cx="11920254" cy="393192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216724">
                  <a:extLst>
                    <a:ext uri="{9D8B030D-6E8A-4147-A177-3AD203B41FA5}">
                      <a16:colId xmlns:a16="http://schemas.microsoft.com/office/drawing/2014/main" val="562605877"/>
                    </a:ext>
                  </a:extLst>
                </a:gridCol>
                <a:gridCol w="4927600">
                  <a:extLst>
                    <a:ext uri="{9D8B030D-6E8A-4147-A177-3AD203B41FA5}">
                      <a16:colId xmlns:a16="http://schemas.microsoft.com/office/drawing/2014/main" val="824553124"/>
                    </a:ext>
                  </a:extLst>
                </a:gridCol>
                <a:gridCol w="1537272">
                  <a:extLst>
                    <a:ext uri="{9D8B030D-6E8A-4147-A177-3AD203B41FA5}">
                      <a16:colId xmlns:a16="http://schemas.microsoft.com/office/drawing/2014/main" val="4265244648"/>
                    </a:ext>
                  </a:extLst>
                </a:gridCol>
                <a:gridCol w="990981">
                  <a:extLst>
                    <a:ext uri="{9D8B030D-6E8A-4147-A177-3AD203B41FA5}">
                      <a16:colId xmlns:a16="http://schemas.microsoft.com/office/drawing/2014/main" val="714072198"/>
                    </a:ext>
                  </a:extLst>
                </a:gridCol>
                <a:gridCol w="1544955">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200" dirty="0"/>
                        <a:t>S.</a:t>
                      </a:r>
                      <a:br>
                        <a:rPr lang="en-US" sz="1200" dirty="0"/>
                      </a:br>
                      <a:r>
                        <a:rPr lang="en-US" sz="1200" dirty="0"/>
                        <a:t>NO.</a:t>
                      </a:r>
                    </a:p>
                  </a:txBody>
                  <a:tcPr/>
                </a:tc>
                <a:tc>
                  <a:txBody>
                    <a:bodyPr/>
                    <a:lstStyle/>
                    <a:p>
                      <a:pPr algn="ctr"/>
                      <a:r>
                        <a:rPr lang="en-US" sz="1200" dirty="0"/>
                        <a:t>Title </a:t>
                      </a:r>
                    </a:p>
                  </a:txBody>
                  <a:tcPr/>
                </a:tc>
                <a:tc>
                  <a:txBody>
                    <a:bodyPr/>
                    <a:lstStyle/>
                    <a:p>
                      <a:pPr algn="ctr"/>
                      <a:r>
                        <a:rPr lang="en-US" sz="1200" dirty="0"/>
                        <a:t>Brief Description and Key Objectives</a:t>
                      </a:r>
                    </a:p>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Related </a:t>
                      </a:r>
                      <a:br>
                        <a:rPr lang="en-US" sz="1200" dirty="0"/>
                      </a:br>
                      <a:r>
                        <a:rPr lang="en-US" sz="1200" dirty="0"/>
                        <a:t>Stage-1 </a:t>
                      </a:r>
                      <a:br>
                        <a:rPr lang="en-US" sz="1200" dirty="0"/>
                      </a:br>
                      <a:r>
                        <a:rPr lang="en-US" sz="1200" dirty="0"/>
                        <a:t>Study/</a:t>
                      </a:r>
                      <a:br>
                        <a:rPr lang="en-US" sz="1200" dirty="0"/>
                      </a:br>
                      <a:r>
                        <a:rPr lang="en-US" sz="1200" dirty="0"/>
                        <a:t>Work Item</a:t>
                      </a:r>
                    </a:p>
                  </a:txBody>
                  <a:tcPr/>
                </a:tc>
                <a:tc>
                  <a:txBody>
                    <a:bodyPr/>
                    <a:lstStyle/>
                    <a:p>
                      <a:pPr algn="ctr"/>
                      <a:r>
                        <a:rPr lang="en-US" sz="1200" dirty="0"/>
                        <a:t>Lead </a:t>
                      </a:r>
                    </a:p>
                    <a:p>
                      <a:pPr algn="ctr"/>
                      <a:r>
                        <a:rPr lang="en-US" sz="1200" dirty="0"/>
                        <a:t>Stage-2 </a:t>
                      </a:r>
                    </a:p>
                    <a:p>
                      <a:pPr algn="ctr"/>
                      <a:r>
                        <a:rPr lang="en-US" sz="1200" dirty="0"/>
                        <a:t>WG </a:t>
                      </a:r>
                    </a:p>
                  </a:txBody>
                  <a:tcPr/>
                </a:tc>
                <a:tc>
                  <a:txBody>
                    <a:bodyPr/>
                    <a:lstStyle/>
                    <a:p>
                      <a:pPr algn="ctr"/>
                      <a:r>
                        <a:rPr lang="en-US" sz="1200" dirty="0"/>
                        <a:t>RAN </a:t>
                      </a:r>
                      <a:br>
                        <a:rPr lang="en-US" sz="1200" dirty="0"/>
                      </a:br>
                      <a:r>
                        <a:rPr lang="en-US" sz="1200" dirty="0"/>
                        <a:t>dependencies</a:t>
                      </a:r>
                    </a:p>
                  </a:txBody>
                  <a:tcPr/>
                </a:tc>
                <a:tc>
                  <a:txBody>
                    <a:bodyPr/>
                    <a:lstStyle/>
                    <a:p>
                      <a:pPr algn="ctr"/>
                      <a:r>
                        <a:rPr lang="en-US" sz="1200" dirty="0"/>
                        <a:t>Other</a:t>
                      </a:r>
                      <a:br>
                        <a:rPr lang="en-US" sz="1200" dirty="0"/>
                      </a:br>
                      <a:r>
                        <a:rPr lang="en-US" sz="1200" dirty="0"/>
                        <a:t>WG dependencies</a:t>
                      </a:r>
                    </a:p>
                  </a:txBody>
                  <a:tcPr/>
                </a:tc>
                <a:extLst>
                  <a:ext uri="{0D108BD9-81ED-4DB2-BD59-A6C34878D82A}">
                    <a16:rowId xmlns:a16="http://schemas.microsoft.com/office/drawing/2014/main" val="4108668729"/>
                  </a:ext>
                </a:extLst>
              </a:tr>
              <a:tr h="370840">
                <a:tc>
                  <a:txBody>
                    <a:bodyPr/>
                    <a:lstStyle/>
                    <a:p>
                      <a:r>
                        <a:rPr lang="en-US" sz="1200"/>
                        <a:t>1.</a:t>
                      </a:r>
                      <a:endParaRPr lang="en-US" sz="1200" dirty="0"/>
                    </a:p>
                  </a:txBody>
                  <a:tcPr/>
                </a:tc>
                <a:tc>
                  <a:txBody>
                    <a:bodyPr/>
                    <a:lstStyle/>
                    <a:p>
                      <a:r>
                        <a:rPr lang="en-US" sz="1200" b="1" dirty="0"/>
                        <a:t>Enhanced </a:t>
                      </a:r>
                      <a:br>
                        <a:rPr lang="en-US" sz="1200" b="1" dirty="0"/>
                      </a:br>
                      <a:r>
                        <a:rPr lang="en-US" sz="1200" b="1" dirty="0"/>
                        <a:t>support of </a:t>
                      </a:r>
                      <a:br>
                        <a:rPr lang="en-US" sz="1200" b="1" dirty="0"/>
                      </a:br>
                      <a:r>
                        <a:rPr lang="en-US" altLang="ja-JP" sz="1200" b="1" dirty="0" err="1"/>
                        <a:t>DualSteer</a:t>
                      </a:r>
                      <a:r>
                        <a:rPr lang="en-US" altLang="ja-JP" sz="1200" b="1" dirty="0"/>
                        <a:t> </a:t>
                      </a:r>
                    </a:p>
                    <a:p>
                      <a:r>
                        <a:rPr lang="en-US" altLang="ja-JP" sz="1200" b="1" dirty="0"/>
                        <a:t>and ATSSS</a:t>
                      </a:r>
                      <a:endParaRPr lang="en-US" sz="1200" b="1" dirty="0"/>
                    </a:p>
                  </a:txBody>
                  <a:tcPr/>
                </a:tc>
                <a:tc>
                  <a:txBody>
                    <a:bodyPr/>
                    <a:lstStyle/>
                    <a:p>
                      <a:r>
                        <a:rPr lang="en-US" sz="1200" dirty="0"/>
                        <a:t>5G system support for multipath transmission with more than or equal to two paths composed of TN(s)-NTN(s) and/or PLMN(s)-NPN(s).</a:t>
                      </a:r>
                    </a:p>
                    <a:p>
                      <a:endParaRPr lang="en-US" sz="1200" b="1" dirty="0"/>
                    </a:p>
                    <a:p>
                      <a:r>
                        <a:rPr lang="en-US" sz="1200" b="1" dirty="0"/>
                        <a:t>Key Features includes -</a:t>
                      </a:r>
                      <a:endParaRPr lang="en-US" altLang="ja-JP" sz="1200" kern="1200" dirty="0">
                        <a:solidFill>
                          <a:schemeClr val="dk1"/>
                        </a:solidFill>
                        <a:effectLst/>
                        <a:latin typeface="+mn-lt"/>
                        <a:ea typeface="+mn-ea"/>
                        <a:cs typeface="+mn-cs"/>
                      </a:endParaRPr>
                    </a:p>
                    <a:p>
                      <a:pPr marL="228600" indent="-228600">
                        <a:buFont typeface="+mj-lt"/>
                        <a:buAutoNum type="arabicPeriod"/>
                      </a:pPr>
                      <a:r>
                        <a:rPr lang="en-US" altLang="ja-JP" sz="1200" dirty="0"/>
                        <a:t>Enhanced robustness to high latency path</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ja-JP" sz="1200" dirty="0"/>
                        <a:t>Enhanced efficiency of multipath aggregation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ja-JP" sz="1200" dirty="0"/>
                        <a:t>Enhanced responsiveness</a:t>
                      </a:r>
                    </a:p>
                  </a:txBody>
                  <a:tcPr/>
                </a:tc>
                <a:tc>
                  <a:txBody>
                    <a:bodyPr/>
                    <a:lstStyle/>
                    <a:p>
                      <a:r>
                        <a:rPr lang="en-US" sz="1200" dirty="0"/>
                        <a:t>FS_SOBOT</a:t>
                      </a:r>
                    </a:p>
                    <a:p>
                      <a:r>
                        <a:rPr lang="en-US" sz="1200" dirty="0" err="1"/>
                        <a:t>FS_Metaverse</a:t>
                      </a:r>
                      <a:endParaRPr lang="en-US" sz="1200" dirty="0"/>
                    </a:p>
                    <a:p>
                      <a:r>
                        <a:rPr lang="en-US" sz="1200" dirty="0" err="1"/>
                        <a:t>FS_DualSteer</a:t>
                      </a:r>
                      <a:endParaRPr lang="en-US" sz="1200" dirty="0"/>
                    </a:p>
                  </a:txBody>
                  <a:tcPr/>
                </a:tc>
                <a:tc>
                  <a:txBody>
                    <a:bodyPr/>
                    <a:lstStyle/>
                    <a:p>
                      <a:r>
                        <a:rPr lang="en-US" sz="1200" dirty="0"/>
                        <a:t>SA2</a:t>
                      </a:r>
                    </a:p>
                    <a:p>
                      <a:endParaRPr lang="en-US" sz="1200" dirty="0"/>
                    </a:p>
                  </a:txBody>
                  <a:tcPr/>
                </a:tc>
                <a:tc>
                  <a:txBody>
                    <a:bodyPr/>
                    <a:lstStyle/>
                    <a:p>
                      <a:r>
                        <a:rPr lang="en-US" sz="1200" dirty="0"/>
                        <a:t>Yes</a:t>
                      </a:r>
                    </a:p>
                  </a:txBody>
                  <a:tcPr/>
                </a:tc>
                <a:tc>
                  <a:txBody>
                    <a:bodyPr/>
                    <a:lstStyle/>
                    <a:p>
                      <a:r>
                        <a:rPr lang="en-US" sz="1200" dirty="0"/>
                        <a:t>Don’t Know</a:t>
                      </a:r>
                    </a:p>
                  </a:txBody>
                  <a:tcPr/>
                </a:tc>
                <a:extLst>
                  <a:ext uri="{0D108BD9-81ED-4DB2-BD59-A6C34878D82A}">
                    <a16:rowId xmlns:a16="http://schemas.microsoft.com/office/drawing/2014/main" val="136015713"/>
                  </a:ext>
                </a:extLst>
              </a:tr>
              <a:tr h="370840">
                <a:tc>
                  <a:txBody>
                    <a:bodyPr/>
                    <a:lstStyle/>
                    <a:p>
                      <a:r>
                        <a:rPr lang="en-US" sz="1200" dirty="0"/>
                        <a:t>2.</a:t>
                      </a:r>
                    </a:p>
                  </a:txBody>
                  <a:tcPr/>
                </a:tc>
                <a:tc>
                  <a:txBody>
                    <a:bodyPr/>
                    <a:lstStyle/>
                    <a:p>
                      <a:r>
                        <a:rPr lang="en-US" sz="1200" b="1" dirty="0"/>
                        <a:t>Local reference in space and time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ja-JP" sz="1200" dirty="0"/>
                        <a:t>Requirement for the synchronization and positioning becomes more divergent depending on the use cases. Locally available high precision in time and positioning is required, for instance inside or around factory, while the link to global time and space reference is also maintained.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altLang="ja-JP" sz="120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ja-JP" sz="1200" b="1" dirty="0"/>
                        <a:t>Key Features includes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ja-JP" sz="1200" dirty="0"/>
                        <a:t>Locally available framework of space and time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ja-JP" sz="1200" dirty="0"/>
                        <a:t>Link of the local coordinates to the global coordinates such as UTC (time) and ITRF (space)  </a:t>
                      </a:r>
                    </a:p>
                  </a:txBody>
                  <a:tcPr/>
                </a:tc>
                <a:tc>
                  <a:txBody>
                    <a:bodyPr/>
                    <a:lstStyle/>
                    <a:p>
                      <a:r>
                        <a:rPr lang="en-US" sz="1200" dirty="0"/>
                        <a:t>FS_SOBOT</a:t>
                      </a:r>
                    </a:p>
                    <a:p>
                      <a:r>
                        <a:rPr lang="en-US" sz="1200" dirty="0" err="1"/>
                        <a:t>FS_Sensing</a:t>
                      </a:r>
                      <a:endParaRPr lang="en-US" sz="1200" dirty="0"/>
                    </a:p>
                    <a:p>
                      <a:r>
                        <a:rPr lang="en-US" sz="1200" dirty="0" err="1"/>
                        <a:t>FS_Metaverse</a:t>
                      </a:r>
                      <a:endParaRPr lang="en-US" sz="1200" dirty="0"/>
                    </a:p>
                  </a:txBody>
                  <a:tcPr/>
                </a:tc>
                <a:tc>
                  <a:txBody>
                    <a:bodyPr/>
                    <a:lstStyle/>
                    <a:p>
                      <a:r>
                        <a:rPr lang="en-US" altLang="ja-JP" sz="1200" dirty="0"/>
                        <a:t>RAN</a:t>
                      </a:r>
                    </a:p>
                  </a:txBody>
                  <a:tcPr/>
                </a:tc>
                <a:tc>
                  <a:txBody>
                    <a:bodyPr/>
                    <a:lstStyle/>
                    <a:p>
                      <a:r>
                        <a:rPr lang="en-US" sz="1200" dirty="0"/>
                        <a:t>Yes, Major</a:t>
                      </a:r>
                    </a:p>
                  </a:txBody>
                  <a:tcPr/>
                </a:tc>
                <a:tc>
                  <a:txBody>
                    <a:bodyPr/>
                    <a:lstStyle/>
                    <a:p>
                      <a:r>
                        <a:rPr lang="en-US" sz="1200" dirty="0"/>
                        <a:t>Don’t know</a:t>
                      </a:r>
                    </a:p>
                  </a:txBody>
                  <a:tcPr/>
                </a:tc>
                <a:extLst>
                  <a:ext uri="{0D108BD9-81ED-4DB2-BD59-A6C34878D82A}">
                    <a16:rowId xmlns:a16="http://schemas.microsoft.com/office/drawing/2014/main" val="3684148094"/>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ja-JP" dirty="0"/>
              <a:t>Multiple Network Resources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ja-JP" dirty="0"/>
              <a:t>NICT</a:t>
            </a:r>
            <a:r>
              <a:rPr lang="ja-JP" altLang="en-US" dirty="0"/>
              <a:t> </a:t>
            </a:r>
            <a:r>
              <a:rPr lang="en-US" altLang="ja-JP" dirty="0"/>
              <a:t>studies</a:t>
            </a:r>
            <a:r>
              <a:rPr lang="ja-JP" altLang="en-US" dirty="0"/>
              <a:t> </a:t>
            </a:r>
            <a:r>
              <a:rPr lang="en-US" altLang="ja-JP" dirty="0"/>
              <a:t>Human-Robot</a:t>
            </a:r>
            <a:r>
              <a:rPr lang="ja-JP" altLang="en-US" dirty="0"/>
              <a:t> </a:t>
            </a:r>
            <a:r>
              <a:rPr lang="en-US" altLang="ja-JP" dirty="0"/>
              <a:t>society based on service robot</a:t>
            </a:r>
            <a:endParaRPr lang="en-US" altLang="en-US" dirty="0"/>
          </a:p>
          <a:p>
            <a:pPr lvl="1"/>
            <a:r>
              <a:rPr lang="en-US" altLang="en-US" dirty="0"/>
              <a:t>The realization of reliable Human-Robot society by </a:t>
            </a:r>
            <a:br>
              <a:rPr lang="en-US" altLang="en-US" dirty="0"/>
            </a:br>
            <a:r>
              <a:rPr lang="en-US" altLang="en-US" dirty="0">
                <a:solidFill>
                  <a:srgbClr val="FF0000"/>
                </a:solidFill>
              </a:rPr>
              <a:t>heterogeneous mobile network resources from multiple operators</a:t>
            </a:r>
          </a:p>
          <a:p>
            <a:endParaRPr lang="en-US" altLang="en-US" dirty="0"/>
          </a:p>
        </p:txBody>
      </p:sp>
      <p:sp>
        <p:nvSpPr>
          <p:cNvPr id="3" name="テキスト ボックス 2">
            <a:extLst>
              <a:ext uri="{FF2B5EF4-FFF2-40B4-BE49-F238E27FC236}">
                <a16:creationId xmlns:a16="http://schemas.microsoft.com/office/drawing/2014/main" id="{197157CD-2F1D-E0F0-9237-BD909D6166C8}"/>
              </a:ext>
            </a:extLst>
          </p:cNvPr>
          <p:cNvSpPr txBox="1"/>
          <p:nvPr/>
        </p:nvSpPr>
        <p:spPr>
          <a:xfrm>
            <a:off x="2002476" y="5922640"/>
            <a:ext cx="8187048" cy="276999"/>
          </a:xfrm>
          <a:prstGeom prst="rect">
            <a:avLst/>
          </a:prstGeom>
          <a:noFill/>
        </p:spPr>
        <p:txBody>
          <a:bodyPr wrap="square" rtlCol="0">
            <a:spAutoFit/>
          </a:bodyPr>
          <a:lstStyle/>
          <a:p>
            <a:pPr algn="ctr"/>
            <a:r>
              <a:rPr kumimoji="0" lang="en-US" altLang="ja-JP" sz="1200" b="1" u="sng" kern="0" dirty="0">
                <a:solidFill>
                  <a:srgbClr val="FF0000"/>
                </a:solidFill>
                <a:latin typeface="Segoe UI" panose="020B0502040204020203" pitchFamily="34" charset="0"/>
                <a:ea typeface="游ゴシック Medium" panose="020B0500000000000000" pitchFamily="50" charset="-128"/>
              </a:rPr>
              <a:t>Expanded activity range and available resources by resources from multiple NWs</a:t>
            </a:r>
          </a:p>
        </p:txBody>
      </p:sp>
      <p:grpSp>
        <p:nvGrpSpPr>
          <p:cNvPr id="4" name="グループ化 3">
            <a:extLst>
              <a:ext uri="{FF2B5EF4-FFF2-40B4-BE49-F238E27FC236}">
                <a16:creationId xmlns:a16="http://schemas.microsoft.com/office/drawing/2014/main" id="{6F13DBAE-0578-74D1-BEBF-4C7F1F6C960F}"/>
              </a:ext>
            </a:extLst>
          </p:cNvPr>
          <p:cNvGrpSpPr/>
          <p:nvPr/>
        </p:nvGrpSpPr>
        <p:grpSpPr>
          <a:xfrm>
            <a:off x="6818395" y="3299307"/>
            <a:ext cx="5259297" cy="2406259"/>
            <a:chOff x="7170082" y="3642206"/>
            <a:chExt cx="5259297" cy="2406259"/>
          </a:xfrm>
        </p:grpSpPr>
        <p:sp>
          <p:nvSpPr>
            <p:cNvPr id="7206" name="テキスト ボックス 7205">
              <a:extLst>
                <a:ext uri="{FF2B5EF4-FFF2-40B4-BE49-F238E27FC236}">
                  <a16:creationId xmlns:a16="http://schemas.microsoft.com/office/drawing/2014/main" id="{3C7F7C63-0C94-06CB-B89D-6B4068ACD7AC}"/>
                </a:ext>
              </a:extLst>
            </p:cNvPr>
            <p:cNvSpPr txBox="1"/>
            <p:nvPr/>
          </p:nvSpPr>
          <p:spPr>
            <a:xfrm>
              <a:off x="10937518" y="5771466"/>
              <a:ext cx="1491861" cy="276999"/>
            </a:xfrm>
            <a:prstGeom prst="rect">
              <a:avLst/>
            </a:prstGeom>
            <a:noFill/>
          </p:spPr>
          <p:txBody>
            <a:bodyPr wrap="square" rtlCol="0">
              <a:spAutoFit/>
            </a:bodyPr>
            <a:lstStyle/>
            <a:p>
              <a:pPr algn="ctr"/>
              <a:r>
                <a:rPr kumimoji="0" lang="en-US" altLang="ja-JP" sz="1200" kern="0" dirty="0">
                  <a:solidFill>
                    <a:schemeClr val="tx1"/>
                  </a:solidFill>
                  <a:latin typeface="Segoe UI" panose="020B0502040204020203" pitchFamily="34" charset="0"/>
                  <a:ea typeface="游ゴシック Medium" panose="020B0500000000000000" pitchFamily="50" charset="-128"/>
                </a:rPr>
                <a:t>Moving/Time</a:t>
              </a:r>
            </a:p>
          </p:txBody>
        </p:sp>
        <p:sp>
          <p:nvSpPr>
            <p:cNvPr id="7207" name="テキスト ボックス 7206">
              <a:extLst>
                <a:ext uri="{FF2B5EF4-FFF2-40B4-BE49-F238E27FC236}">
                  <a16:creationId xmlns:a16="http://schemas.microsoft.com/office/drawing/2014/main" id="{2B50FBA5-866D-406C-BB78-8F100CF21B72}"/>
                </a:ext>
              </a:extLst>
            </p:cNvPr>
            <p:cNvSpPr txBox="1"/>
            <p:nvPr/>
          </p:nvSpPr>
          <p:spPr>
            <a:xfrm>
              <a:off x="7170082" y="4135164"/>
              <a:ext cx="999604" cy="276999"/>
            </a:xfrm>
            <a:prstGeom prst="rect">
              <a:avLst/>
            </a:prstGeom>
            <a:noFill/>
          </p:spPr>
          <p:txBody>
            <a:bodyPr wrap="square" rtlCol="0">
              <a:spAutoFit/>
            </a:bodyPr>
            <a:lstStyle/>
            <a:p>
              <a:pPr algn="ctr"/>
              <a:r>
                <a:rPr kumimoji="0" lang="en-US" altLang="ja-JP" sz="1200" kern="0" dirty="0">
                  <a:solidFill>
                    <a:schemeClr val="tx1"/>
                  </a:solidFill>
                  <a:latin typeface="Segoe UI" panose="020B0502040204020203" pitchFamily="34" charset="0"/>
                  <a:ea typeface="游ゴシック Medium" panose="020B0500000000000000" pitchFamily="50" charset="-128"/>
                </a:rPr>
                <a:t>Resource</a:t>
              </a:r>
            </a:p>
          </p:txBody>
        </p:sp>
        <p:grpSp>
          <p:nvGrpSpPr>
            <p:cNvPr id="7208" name="グループ化 7207">
              <a:extLst>
                <a:ext uri="{FF2B5EF4-FFF2-40B4-BE49-F238E27FC236}">
                  <a16:creationId xmlns:a16="http://schemas.microsoft.com/office/drawing/2014/main" id="{566464BF-4BD1-46FC-E2F2-39FFF2AF1414}"/>
                </a:ext>
              </a:extLst>
            </p:cNvPr>
            <p:cNvGrpSpPr/>
            <p:nvPr/>
          </p:nvGrpSpPr>
          <p:grpSpPr>
            <a:xfrm>
              <a:off x="7360809" y="3642206"/>
              <a:ext cx="4896031" cy="2375087"/>
              <a:chOff x="7360809" y="3642206"/>
              <a:chExt cx="4896031" cy="2375087"/>
            </a:xfrm>
          </p:grpSpPr>
          <p:sp>
            <p:nvSpPr>
              <p:cNvPr id="7209" name="台形 7208">
                <a:extLst>
                  <a:ext uri="{FF2B5EF4-FFF2-40B4-BE49-F238E27FC236}">
                    <a16:creationId xmlns:a16="http://schemas.microsoft.com/office/drawing/2014/main" id="{C6BADC06-B46F-F56E-9270-80D348F78189}"/>
                  </a:ext>
                </a:extLst>
              </p:cNvPr>
              <p:cNvSpPr/>
              <p:nvPr/>
            </p:nvSpPr>
            <p:spPr>
              <a:xfrm>
                <a:off x="7808709" y="5772334"/>
                <a:ext cx="3237027" cy="133625"/>
              </a:xfrm>
              <a:prstGeom prst="trapezoid">
                <a:avLst/>
              </a:prstGeom>
              <a:solidFill>
                <a:schemeClr val="bg1">
                  <a:lumMod val="65000"/>
                  <a:alpha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0" name="台形 7209">
                <a:extLst>
                  <a:ext uri="{FF2B5EF4-FFF2-40B4-BE49-F238E27FC236}">
                    <a16:creationId xmlns:a16="http://schemas.microsoft.com/office/drawing/2014/main" id="{53ECF9D4-D8EF-1450-43DE-FC3ECB707A1F}"/>
                  </a:ext>
                </a:extLst>
              </p:cNvPr>
              <p:cNvSpPr/>
              <p:nvPr/>
            </p:nvSpPr>
            <p:spPr>
              <a:xfrm>
                <a:off x="7545981" y="5573246"/>
                <a:ext cx="1960122" cy="325942"/>
              </a:xfrm>
              <a:prstGeom prst="trapezoid">
                <a:avLst/>
              </a:prstGeom>
              <a:solidFill>
                <a:schemeClr val="tx2">
                  <a:lumMod val="60000"/>
                  <a:lumOff val="40000"/>
                  <a:alpha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1" name="台形 7210">
                <a:extLst>
                  <a:ext uri="{FF2B5EF4-FFF2-40B4-BE49-F238E27FC236}">
                    <a16:creationId xmlns:a16="http://schemas.microsoft.com/office/drawing/2014/main" id="{FC10259D-A7D1-7C64-599E-1AFA8D3C2674}"/>
                  </a:ext>
                </a:extLst>
              </p:cNvPr>
              <p:cNvSpPr/>
              <p:nvPr/>
            </p:nvSpPr>
            <p:spPr>
              <a:xfrm>
                <a:off x="8048565" y="5507289"/>
                <a:ext cx="1457537" cy="392992"/>
              </a:xfrm>
              <a:prstGeom prst="trapezoid">
                <a:avLst/>
              </a:prstGeom>
              <a:solidFill>
                <a:schemeClr val="accent2">
                  <a:lumMod val="60000"/>
                  <a:lumOff val="40000"/>
                  <a:alpha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2" name="台形 7211">
                <a:extLst>
                  <a:ext uri="{FF2B5EF4-FFF2-40B4-BE49-F238E27FC236}">
                    <a16:creationId xmlns:a16="http://schemas.microsoft.com/office/drawing/2014/main" id="{48261271-624F-B2F2-9FD0-0F0DA5D8DB69}"/>
                  </a:ext>
                </a:extLst>
              </p:cNvPr>
              <p:cNvSpPr/>
              <p:nvPr/>
            </p:nvSpPr>
            <p:spPr>
              <a:xfrm>
                <a:off x="8641196" y="5149008"/>
                <a:ext cx="474115" cy="751223"/>
              </a:xfrm>
              <a:prstGeom prst="trapezoid">
                <a:avLst/>
              </a:prstGeom>
              <a:solidFill>
                <a:srgbClr val="EBF1DE">
                  <a:alpha val="50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3" name="台形 7212">
                <a:extLst>
                  <a:ext uri="{FF2B5EF4-FFF2-40B4-BE49-F238E27FC236}">
                    <a16:creationId xmlns:a16="http://schemas.microsoft.com/office/drawing/2014/main" id="{D5A17B58-DABC-A978-7391-EAC100175746}"/>
                  </a:ext>
                </a:extLst>
              </p:cNvPr>
              <p:cNvSpPr/>
              <p:nvPr/>
            </p:nvSpPr>
            <p:spPr>
              <a:xfrm>
                <a:off x="9705076" y="5508629"/>
                <a:ext cx="1368191" cy="392992"/>
              </a:xfrm>
              <a:prstGeom prst="trapezoid">
                <a:avLst/>
              </a:prstGeom>
              <a:solidFill>
                <a:schemeClr val="accent2">
                  <a:lumMod val="60000"/>
                  <a:lumOff val="40000"/>
                  <a:alpha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4" name="台形 7213">
                <a:extLst>
                  <a:ext uri="{FF2B5EF4-FFF2-40B4-BE49-F238E27FC236}">
                    <a16:creationId xmlns:a16="http://schemas.microsoft.com/office/drawing/2014/main" id="{2035359D-F2BE-BE6B-4DE3-ADE246D22F8D}"/>
                  </a:ext>
                </a:extLst>
              </p:cNvPr>
              <p:cNvSpPr/>
              <p:nvPr/>
            </p:nvSpPr>
            <p:spPr>
              <a:xfrm>
                <a:off x="10612971" y="5032050"/>
                <a:ext cx="474115" cy="868009"/>
              </a:xfrm>
              <a:prstGeom prst="trapezoid">
                <a:avLst/>
              </a:prstGeom>
              <a:solidFill>
                <a:srgbClr val="93CDDD">
                  <a:alpha val="50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215" name="直線矢印コネクタ 7214">
                <a:extLst>
                  <a:ext uri="{FF2B5EF4-FFF2-40B4-BE49-F238E27FC236}">
                    <a16:creationId xmlns:a16="http://schemas.microsoft.com/office/drawing/2014/main" id="{410958BC-2809-3431-F5E1-775B88BF3276}"/>
                  </a:ext>
                </a:extLst>
              </p:cNvPr>
              <p:cNvCxnSpPr>
                <a:cxnSpLocks/>
              </p:cNvCxnSpPr>
              <p:nvPr/>
            </p:nvCxnSpPr>
            <p:spPr>
              <a:xfrm flipV="1">
                <a:off x="7677345" y="4355054"/>
                <a:ext cx="0" cy="16622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216" name="直線矢印コネクタ 7215">
                <a:extLst>
                  <a:ext uri="{FF2B5EF4-FFF2-40B4-BE49-F238E27FC236}">
                    <a16:creationId xmlns:a16="http://schemas.microsoft.com/office/drawing/2014/main" id="{9392AF84-D957-0ED3-6117-65953A074017}"/>
                  </a:ext>
                </a:extLst>
              </p:cNvPr>
              <p:cNvCxnSpPr>
                <a:cxnSpLocks/>
              </p:cNvCxnSpPr>
              <p:nvPr/>
            </p:nvCxnSpPr>
            <p:spPr>
              <a:xfrm>
                <a:off x="7586811" y="5905175"/>
                <a:ext cx="358918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217" name="直線コネクタ 7216">
                <a:extLst>
                  <a:ext uri="{FF2B5EF4-FFF2-40B4-BE49-F238E27FC236}">
                    <a16:creationId xmlns:a16="http://schemas.microsoft.com/office/drawing/2014/main" id="{78D77AFB-4249-1C7C-1B57-0006526DD169}"/>
                  </a:ext>
                </a:extLst>
              </p:cNvPr>
              <p:cNvCxnSpPr>
                <a:cxnSpLocks/>
              </p:cNvCxnSpPr>
              <p:nvPr/>
            </p:nvCxnSpPr>
            <p:spPr>
              <a:xfrm>
                <a:off x="7360809" y="5415413"/>
                <a:ext cx="388631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218" name="テキスト ボックス 7217">
                <a:extLst>
                  <a:ext uri="{FF2B5EF4-FFF2-40B4-BE49-F238E27FC236}">
                    <a16:creationId xmlns:a16="http://schemas.microsoft.com/office/drawing/2014/main" id="{FC463B0F-5231-4300-DC18-8A8D3527880C}"/>
                  </a:ext>
                </a:extLst>
              </p:cNvPr>
              <p:cNvSpPr txBox="1"/>
              <p:nvPr/>
            </p:nvSpPr>
            <p:spPr>
              <a:xfrm>
                <a:off x="11082298" y="5145388"/>
                <a:ext cx="1174542" cy="461665"/>
              </a:xfrm>
              <a:prstGeom prst="rect">
                <a:avLst/>
              </a:prstGeom>
              <a:noFill/>
            </p:spPr>
            <p:txBody>
              <a:bodyPr wrap="square" rtlCol="0">
                <a:spAutoFit/>
              </a:bodyPr>
              <a:lstStyle/>
              <a:p>
                <a:pPr algn="ctr"/>
                <a:r>
                  <a:rPr kumimoji="0" lang="en-US" altLang="ja-JP" sz="1200" kern="0" dirty="0">
                    <a:solidFill>
                      <a:schemeClr val="tx1"/>
                    </a:solidFill>
                    <a:latin typeface="Segoe UI" panose="020B0502040204020203" pitchFamily="34" charset="0"/>
                    <a:ea typeface="游ゴシック Medium" panose="020B0500000000000000" pitchFamily="50" charset="-128"/>
                  </a:rPr>
                  <a:t>Requirement </a:t>
                </a:r>
              </a:p>
              <a:p>
                <a:pPr algn="ctr"/>
                <a:r>
                  <a:rPr kumimoji="0" lang="en-US" altLang="ja-JP" sz="1200" kern="0" dirty="0">
                    <a:solidFill>
                      <a:schemeClr val="tx1"/>
                    </a:solidFill>
                    <a:latin typeface="Segoe UI" panose="020B0502040204020203" pitchFamily="34" charset="0"/>
                    <a:ea typeface="游ゴシック Medium" panose="020B0500000000000000" pitchFamily="50" charset="-128"/>
                  </a:rPr>
                  <a:t>by robot</a:t>
                </a:r>
              </a:p>
            </p:txBody>
          </p:sp>
          <p:grpSp>
            <p:nvGrpSpPr>
              <p:cNvPr id="7219" name="グループ化 7218">
                <a:extLst>
                  <a:ext uri="{FF2B5EF4-FFF2-40B4-BE49-F238E27FC236}">
                    <a16:creationId xmlns:a16="http://schemas.microsoft.com/office/drawing/2014/main" id="{E3D21C56-DB8D-2383-17E4-2387D3A2A0F0}"/>
                  </a:ext>
                </a:extLst>
              </p:cNvPr>
              <p:cNvGrpSpPr/>
              <p:nvPr/>
            </p:nvGrpSpPr>
            <p:grpSpPr>
              <a:xfrm>
                <a:off x="7533281" y="4317108"/>
                <a:ext cx="3533577" cy="1571813"/>
                <a:chOff x="7545981" y="4329808"/>
                <a:chExt cx="3533577" cy="1571813"/>
              </a:xfrm>
            </p:grpSpPr>
            <p:grpSp>
              <p:nvGrpSpPr>
                <p:cNvPr id="7229" name="グループ化 7228">
                  <a:extLst>
                    <a:ext uri="{FF2B5EF4-FFF2-40B4-BE49-F238E27FC236}">
                      <a16:creationId xmlns:a16="http://schemas.microsoft.com/office/drawing/2014/main" id="{DADFC6D2-208E-E0F7-ABE7-FBE2FE50D774}"/>
                    </a:ext>
                  </a:extLst>
                </p:cNvPr>
                <p:cNvGrpSpPr/>
                <p:nvPr/>
              </p:nvGrpSpPr>
              <p:grpSpPr>
                <a:xfrm>
                  <a:off x="7545981" y="5575923"/>
                  <a:ext cx="285002" cy="325698"/>
                  <a:chOff x="7545981" y="5575923"/>
                  <a:chExt cx="285002" cy="325698"/>
                </a:xfrm>
              </p:grpSpPr>
              <p:cxnSp>
                <p:nvCxnSpPr>
                  <p:cNvPr id="7249" name="直線コネクタ 7248">
                    <a:extLst>
                      <a:ext uri="{FF2B5EF4-FFF2-40B4-BE49-F238E27FC236}">
                        <a16:creationId xmlns:a16="http://schemas.microsoft.com/office/drawing/2014/main" id="{D19F4AD3-EAC8-A211-56E8-0C5CF40599B2}"/>
                      </a:ext>
                    </a:extLst>
                  </p:cNvPr>
                  <p:cNvCxnSpPr>
                    <a:cxnSpLocks/>
                  </p:cNvCxnSpPr>
                  <p:nvPr/>
                </p:nvCxnSpPr>
                <p:spPr>
                  <a:xfrm flipV="1">
                    <a:off x="7545981" y="5575923"/>
                    <a:ext cx="87790" cy="32569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50" name="直線コネクタ 7249">
                    <a:extLst>
                      <a:ext uri="{FF2B5EF4-FFF2-40B4-BE49-F238E27FC236}">
                        <a16:creationId xmlns:a16="http://schemas.microsoft.com/office/drawing/2014/main" id="{E677F650-B882-715E-A72B-8AACC17C34D5}"/>
                      </a:ext>
                    </a:extLst>
                  </p:cNvPr>
                  <p:cNvCxnSpPr>
                    <a:cxnSpLocks/>
                  </p:cNvCxnSpPr>
                  <p:nvPr/>
                </p:nvCxnSpPr>
                <p:spPr>
                  <a:xfrm>
                    <a:off x="7633771" y="5577800"/>
                    <a:ext cx="197212"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cxnSp>
              <p:nvCxnSpPr>
                <p:cNvPr id="7230" name="直線コネクタ 7229">
                  <a:extLst>
                    <a:ext uri="{FF2B5EF4-FFF2-40B4-BE49-F238E27FC236}">
                      <a16:creationId xmlns:a16="http://schemas.microsoft.com/office/drawing/2014/main" id="{D672B79B-13E6-79BE-09EF-1FC9ECDAE269}"/>
                    </a:ext>
                  </a:extLst>
                </p:cNvPr>
                <p:cNvCxnSpPr>
                  <a:cxnSpLocks/>
                </p:cNvCxnSpPr>
                <p:nvPr/>
              </p:nvCxnSpPr>
              <p:spPr>
                <a:xfrm flipV="1">
                  <a:off x="7830983" y="5519223"/>
                  <a:ext cx="21198" cy="5813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1" name="直線コネクタ 7230">
                  <a:extLst>
                    <a:ext uri="{FF2B5EF4-FFF2-40B4-BE49-F238E27FC236}">
                      <a16:creationId xmlns:a16="http://schemas.microsoft.com/office/drawing/2014/main" id="{C561A3B5-CD86-73D3-FAD1-3BEF20488B76}"/>
                    </a:ext>
                  </a:extLst>
                </p:cNvPr>
                <p:cNvCxnSpPr>
                  <a:cxnSpLocks/>
                </p:cNvCxnSpPr>
                <p:nvPr/>
              </p:nvCxnSpPr>
              <p:spPr>
                <a:xfrm flipH="1">
                  <a:off x="7852181" y="5455357"/>
                  <a:ext cx="210577"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2" name="直線コネクタ 7231">
                  <a:extLst>
                    <a:ext uri="{FF2B5EF4-FFF2-40B4-BE49-F238E27FC236}">
                      <a16:creationId xmlns:a16="http://schemas.microsoft.com/office/drawing/2014/main" id="{0C86A343-2774-0AA8-C0C3-EE6F34A4C849}"/>
                    </a:ext>
                  </a:extLst>
                </p:cNvPr>
                <p:cNvCxnSpPr>
                  <a:cxnSpLocks/>
                </p:cNvCxnSpPr>
                <p:nvPr/>
              </p:nvCxnSpPr>
              <p:spPr>
                <a:xfrm flipV="1">
                  <a:off x="8062758" y="5083896"/>
                  <a:ext cx="91716" cy="36964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3" name="直線コネクタ 7232">
                  <a:extLst>
                    <a:ext uri="{FF2B5EF4-FFF2-40B4-BE49-F238E27FC236}">
                      <a16:creationId xmlns:a16="http://schemas.microsoft.com/office/drawing/2014/main" id="{9D90B452-A9AA-F8A2-2ED6-494258579C04}"/>
                    </a:ext>
                  </a:extLst>
                </p:cNvPr>
                <p:cNvCxnSpPr>
                  <a:cxnSpLocks/>
                </p:cNvCxnSpPr>
                <p:nvPr/>
              </p:nvCxnSpPr>
              <p:spPr>
                <a:xfrm>
                  <a:off x="8145103" y="5080129"/>
                  <a:ext cx="496093"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4" name="直線コネクタ 7233">
                  <a:extLst>
                    <a:ext uri="{FF2B5EF4-FFF2-40B4-BE49-F238E27FC236}">
                      <a16:creationId xmlns:a16="http://schemas.microsoft.com/office/drawing/2014/main" id="{3FC50FAE-CEBA-3F4C-9029-09E51183FB90}"/>
                    </a:ext>
                  </a:extLst>
                </p:cNvPr>
                <p:cNvCxnSpPr>
                  <a:cxnSpLocks/>
                </p:cNvCxnSpPr>
                <p:nvPr/>
              </p:nvCxnSpPr>
              <p:spPr>
                <a:xfrm flipV="1">
                  <a:off x="8641196" y="4345428"/>
                  <a:ext cx="109104" cy="72245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5" name="直線コネクタ 7234">
                  <a:extLst>
                    <a:ext uri="{FF2B5EF4-FFF2-40B4-BE49-F238E27FC236}">
                      <a16:creationId xmlns:a16="http://schemas.microsoft.com/office/drawing/2014/main" id="{081A6481-8178-D402-917A-87CCF1853FEB}"/>
                    </a:ext>
                  </a:extLst>
                </p:cNvPr>
                <p:cNvCxnSpPr>
                  <a:cxnSpLocks/>
                </p:cNvCxnSpPr>
                <p:nvPr/>
              </p:nvCxnSpPr>
              <p:spPr>
                <a:xfrm flipH="1" flipV="1">
                  <a:off x="9000067" y="4329858"/>
                  <a:ext cx="130752" cy="760509"/>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6" name="直線コネクタ 7235">
                  <a:extLst>
                    <a:ext uri="{FF2B5EF4-FFF2-40B4-BE49-F238E27FC236}">
                      <a16:creationId xmlns:a16="http://schemas.microsoft.com/office/drawing/2014/main" id="{E8C803C5-B13F-096C-55C8-ABFAA79DAF0C}"/>
                    </a:ext>
                  </a:extLst>
                </p:cNvPr>
                <p:cNvCxnSpPr>
                  <a:cxnSpLocks/>
                </p:cNvCxnSpPr>
                <p:nvPr/>
              </p:nvCxnSpPr>
              <p:spPr>
                <a:xfrm flipH="1">
                  <a:off x="8752982" y="4329808"/>
                  <a:ext cx="258455"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7" name="直線コネクタ 7236">
                  <a:extLst>
                    <a:ext uri="{FF2B5EF4-FFF2-40B4-BE49-F238E27FC236}">
                      <a16:creationId xmlns:a16="http://schemas.microsoft.com/office/drawing/2014/main" id="{26185990-3B34-618A-2972-93E19B2EA2FF}"/>
                    </a:ext>
                  </a:extLst>
                </p:cNvPr>
                <p:cNvCxnSpPr>
                  <a:cxnSpLocks/>
                </p:cNvCxnSpPr>
                <p:nvPr/>
              </p:nvCxnSpPr>
              <p:spPr>
                <a:xfrm>
                  <a:off x="9133358" y="5090367"/>
                  <a:ext cx="28893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8" name="直線コネクタ 7237">
                  <a:extLst>
                    <a:ext uri="{FF2B5EF4-FFF2-40B4-BE49-F238E27FC236}">
                      <a16:creationId xmlns:a16="http://schemas.microsoft.com/office/drawing/2014/main" id="{951F4AC6-4DE6-36AF-822B-1E948BBFCA27}"/>
                    </a:ext>
                  </a:extLst>
                </p:cNvPr>
                <p:cNvCxnSpPr>
                  <a:cxnSpLocks/>
                </p:cNvCxnSpPr>
                <p:nvPr/>
              </p:nvCxnSpPr>
              <p:spPr>
                <a:xfrm flipH="1" flipV="1">
                  <a:off x="9415899" y="5072040"/>
                  <a:ext cx="90203" cy="704685"/>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9" name="直線コネクタ 7238">
                  <a:extLst>
                    <a:ext uri="{FF2B5EF4-FFF2-40B4-BE49-F238E27FC236}">
                      <a16:creationId xmlns:a16="http://schemas.microsoft.com/office/drawing/2014/main" id="{9D141FFA-B535-8D33-D6C8-F3857F31F474}"/>
                    </a:ext>
                  </a:extLst>
                </p:cNvPr>
                <p:cNvCxnSpPr>
                  <a:cxnSpLocks/>
                </p:cNvCxnSpPr>
                <p:nvPr/>
              </p:nvCxnSpPr>
              <p:spPr>
                <a:xfrm flipH="1">
                  <a:off x="9705075" y="5380829"/>
                  <a:ext cx="101615" cy="401299"/>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0" name="直線コネクタ 7239">
                  <a:extLst>
                    <a:ext uri="{FF2B5EF4-FFF2-40B4-BE49-F238E27FC236}">
                      <a16:creationId xmlns:a16="http://schemas.microsoft.com/office/drawing/2014/main" id="{ACDD6569-2C66-B9A8-7B55-DDB6271411F6}"/>
                    </a:ext>
                  </a:extLst>
                </p:cNvPr>
                <p:cNvCxnSpPr>
                  <a:cxnSpLocks/>
                </p:cNvCxnSpPr>
                <p:nvPr/>
              </p:nvCxnSpPr>
              <p:spPr>
                <a:xfrm flipH="1">
                  <a:off x="9854076" y="4646979"/>
                  <a:ext cx="127809" cy="74762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1" name="直線コネクタ 7240">
                  <a:extLst>
                    <a:ext uri="{FF2B5EF4-FFF2-40B4-BE49-F238E27FC236}">
                      <a16:creationId xmlns:a16="http://schemas.microsoft.com/office/drawing/2014/main" id="{53602910-2535-F54D-4954-E3078C563766}"/>
                    </a:ext>
                  </a:extLst>
                </p:cNvPr>
                <p:cNvCxnSpPr>
                  <a:cxnSpLocks/>
                </p:cNvCxnSpPr>
                <p:nvPr/>
              </p:nvCxnSpPr>
              <p:spPr>
                <a:xfrm flipV="1">
                  <a:off x="9503584" y="5771800"/>
                  <a:ext cx="212516"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2" name="直線コネクタ 7241">
                  <a:extLst>
                    <a:ext uri="{FF2B5EF4-FFF2-40B4-BE49-F238E27FC236}">
                      <a16:creationId xmlns:a16="http://schemas.microsoft.com/office/drawing/2014/main" id="{B7EC59C7-371C-4607-A92C-51BB9847C905}"/>
                    </a:ext>
                  </a:extLst>
                </p:cNvPr>
                <p:cNvCxnSpPr>
                  <a:cxnSpLocks/>
                </p:cNvCxnSpPr>
                <p:nvPr/>
              </p:nvCxnSpPr>
              <p:spPr>
                <a:xfrm flipV="1">
                  <a:off x="9806690" y="5394251"/>
                  <a:ext cx="360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3" name="直線コネクタ 7242">
                  <a:extLst>
                    <a:ext uri="{FF2B5EF4-FFF2-40B4-BE49-F238E27FC236}">
                      <a16:creationId xmlns:a16="http://schemas.microsoft.com/office/drawing/2014/main" id="{7499B884-F490-E7A0-99EF-216EFD826052}"/>
                    </a:ext>
                  </a:extLst>
                </p:cNvPr>
                <p:cNvCxnSpPr>
                  <a:cxnSpLocks/>
                </p:cNvCxnSpPr>
                <p:nvPr/>
              </p:nvCxnSpPr>
              <p:spPr>
                <a:xfrm>
                  <a:off x="10210219" y="4639417"/>
                  <a:ext cx="117041" cy="752613"/>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4" name="直線コネクタ 7243">
                  <a:extLst>
                    <a:ext uri="{FF2B5EF4-FFF2-40B4-BE49-F238E27FC236}">
                      <a16:creationId xmlns:a16="http://schemas.microsoft.com/office/drawing/2014/main" id="{65182505-F3D9-D06D-A34C-5AC101952D8A}"/>
                    </a:ext>
                  </a:extLst>
                </p:cNvPr>
                <p:cNvCxnSpPr>
                  <a:cxnSpLocks/>
                </p:cNvCxnSpPr>
                <p:nvPr/>
              </p:nvCxnSpPr>
              <p:spPr>
                <a:xfrm flipH="1">
                  <a:off x="10612971" y="4554055"/>
                  <a:ext cx="111681" cy="861787"/>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5" name="直線コネクタ 7244">
                  <a:extLst>
                    <a:ext uri="{FF2B5EF4-FFF2-40B4-BE49-F238E27FC236}">
                      <a16:creationId xmlns:a16="http://schemas.microsoft.com/office/drawing/2014/main" id="{A273C102-1A9F-8F1A-EC48-AEF6076EBEBD}"/>
                    </a:ext>
                  </a:extLst>
                </p:cNvPr>
                <p:cNvCxnSpPr>
                  <a:cxnSpLocks/>
                </p:cNvCxnSpPr>
                <p:nvPr/>
              </p:nvCxnSpPr>
              <p:spPr>
                <a:xfrm>
                  <a:off x="10967877" y="4563461"/>
                  <a:ext cx="111681" cy="852381"/>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6" name="直線コネクタ 7245">
                  <a:extLst>
                    <a:ext uri="{FF2B5EF4-FFF2-40B4-BE49-F238E27FC236}">
                      <a16:creationId xmlns:a16="http://schemas.microsoft.com/office/drawing/2014/main" id="{7AE0C3B1-4499-50D1-0822-5DDDD9689CF1}"/>
                    </a:ext>
                  </a:extLst>
                </p:cNvPr>
                <p:cNvCxnSpPr>
                  <a:cxnSpLocks/>
                </p:cNvCxnSpPr>
                <p:nvPr/>
              </p:nvCxnSpPr>
              <p:spPr>
                <a:xfrm>
                  <a:off x="10713383" y="4546271"/>
                  <a:ext cx="25449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7" name="直線コネクタ 7246">
                  <a:extLst>
                    <a:ext uri="{FF2B5EF4-FFF2-40B4-BE49-F238E27FC236}">
                      <a16:creationId xmlns:a16="http://schemas.microsoft.com/office/drawing/2014/main" id="{F25F904B-8ADC-C1C5-63A4-C557932697EF}"/>
                    </a:ext>
                  </a:extLst>
                </p:cNvPr>
                <p:cNvCxnSpPr>
                  <a:cxnSpLocks/>
                </p:cNvCxnSpPr>
                <p:nvPr/>
              </p:nvCxnSpPr>
              <p:spPr>
                <a:xfrm>
                  <a:off x="9965251" y="4650770"/>
                  <a:ext cx="25449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8" name="直線コネクタ 7247">
                  <a:extLst>
                    <a:ext uri="{FF2B5EF4-FFF2-40B4-BE49-F238E27FC236}">
                      <a16:creationId xmlns:a16="http://schemas.microsoft.com/office/drawing/2014/main" id="{160D246E-51C1-4B59-8028-E3A945DF070E}"/>
                    </a:ext>
                  </a:extLst>
                </p:cNvPr>
                <p:cNvCxnSpPr>
                  <a:cxnSpLocks/>
                </p:cNvCxnSpPr>
                <p:nvPr/>
              </p:nvCxnSpPr>
              <p:spPr>
                <a:xfrm>
                  <a:off x="10348800" y="5392030"/>
                  <a:ext cx="2520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7220" name="テキスト ボックス 7219">
                <a:extLst>
                  <a:ext uri="{FF2B5EF4-FFF2-40B4-BE49-F238E27FC236}">
                    <a16:creationId xmlns:a16="http://schemas.microsoft.com/office/drawing/2014/main" id="{D73BD2C1-5A4A-2831-BC6E-2485141B44E0}"/>
                  </a:ext>
                </a:extLst>
              </p:cNvPr>
              <p:cNvSpPr txBox="1"/>
              <p:nvPr/>
            </p:nvSpPr>
            <p:spPr>
              <a:xfrm>
                <a:off x="7808709" y="3642206"/>
                <a:ext cx="2222002" cy="461665"/>
              </a:xfrm>
              <a:prstGeom prst="rect">
                <a:avLst/>
              </a:prstGeom>
              <a:noFill/>
            </p:spPr>
            <p:txBody>
              <a:bodyPr wrap="square" rtlCol="0">
                <a:spAutoFit/>
              </a:bodyPr>
              <a:lstStyle/>
              <a:p>
                <a:pPr algn="ctr"/>
                <a:r>
                  <a:rPr kumimoji="0" lang="en-US" altLang="ja-JP" sz="1200" kern="0" dirty="0">
                    <a:solidFill>
                      <a:srgbClr val="FF0000"/>
                    </a:solidFill>
                    <a:latin typeface="Segoe UI" panose="020B0502040204020203" pitchFamily="34" charset="0"/>
                    <a:ea typeface="游ゴシック Medium" panose="020B0500000000000000" pitchFamily="50" charset="-128"/>
                  </a:rPr>
                  <a:t>Case of using resources from multiple NWs</a:t>
                </a:r>
              </a:p>
            </p:txBody>
          </p:sp>
          <p:cxnSp>
            <p:nvCxnSpPr>
              <p:cNvPr id="7221" name="直線コネクタ 7220">
                <a:extLst>
                  <a:ext uri="{FF2B5EF4-FFF2-40B4-BE49-F238E27FC236}">
                    <a16:creationId xmlns:a16="http://schemas.microsoft.com/office/drawing/2014/main" id="{72E0301F-65CA-3193-EE50-966FAB161371}"/>
                  </a:ext>
                </a:extLst>
              </p:cNvPr>
              <p:cNvCxnSpPr>
                <a:cxnSpLocks/>
                <a:stCxn id="7220" idx="2"/>
              </p:cNvCxnSpPr>
              <p:nvPr/>
            </p:nvCxnSpPr>
            <p:spPr>
              <a:xfrm flipH="1">
                <a:off x="8897927" y="4103871"/>
                <a:ext cx="21783" cy="227898"/>
              </a:xfrm>
              <a:prstGeom prst="line">
                <a:avLst/>
              </a:prstGeom>
              <a:ln>
                <a:solidFill>
                  <a:srgbClr val="FF0000"/>
                </a:solidFill>
              </a:ln>
            </p:spPr>
            <p:style>
              <a:lnRef idx="1">
                <a:schemeClr val="dk1"/>
              </a:lnRef>
              <a:fillRef idx="0">
                <a:schemeClr val="dk1"/>
              </a:fillRef>
              <a:effectRef idx="0">
                <a:schemeClr val="dk1"/>
              </a:effectRef>
              <a:fontRef idx="minor">
                <a:schemeClr val="tx1"/>
              </a:fontRef>
            </p:style>
          </p:cxnSp>
          <p:grpSp>
            <p:nvGrpSpPr>
              <p:cNvPr id="7222" name="グループ化 7221">
                <a:extLst>
                  <a:ext uri="{FF2B5EF4-FFF2-40B4-BE49-F238E27FC236}">
                    <a16:creationId xmlns:a16="http://schemas.microsoft.com/office/drawing/2014/main" id="{A1499FDE-40BC-44D2-9AEE-D395654919E4}"/>
                  </a:ext>
                </a:extLst>
              </p:cNvPr>
              <p:cNvGrpSpPr/>
              <p:nvPr/>
            </p:nvGrpSpPr>
            <p:grpSpPr>
              <a:xfrm>
                <a:off x="7557090" y="5567982"/>
                <a:ext cx="1940323" cy="326891"/>
                <a:chOff x="7557090" y="5567982"/>
                <a:chExt cx="1940323" cy="326891"/>
              </a:xfrm>
            </p:grpSpPr>
            <p:cxnSp>
              <p:nvCxnSpPr>
                <p:cNvPr id="7226" name="直線コネクタ 7225">
                  <a:extLst>
                    <a:ext uri="{FF2B5EF4-FFF2-40B4-BE49-F238E27FC236}">
                      <a16:creationId xmlns:a16="http://schemas.microsoft.com/office/drawing/2014/main" id="{032EB187-2901-D01C-7293-EC34212BA9F5}"/>
                    </a:ext>
                  </a:extLst>
                </p:cNvPr>
                <p:cNvCxnSpPr>
                  <a:cxnSpLocks/>
                </p:cNvCxnSpPr>
                <p:nvPr/>
              </p:nvCxnSpPr>
              <p:spPr>
                <a:xfrm>
                  <a:off x="7677344" y="5578960"/>
                  <a:ext cx="1711655" cy="0"/>
                </a:xfrm>
                <a:prstGeom prst="line">
                  <a:avLst/>
                </a:prstGeom>
                <a:ln w="2540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7227" name="直線コネクタ 7226">
                  <a:extLst>
                    <a:ext uri="{FF2B5EF4-FFF2-40B4-BE49-F238E27FC236}">
                      <a16:creationId xmlns:a16="http://schemas.microsoft.com/office/drawing/2014/main" id="{023A111D-30F7-9298-22F7-4D1C65BD33EF}"/>
                    </a:ext>
                  </a:extLst>
                </p:cNvPr>
                <p:cNvCxnSpPr>
                  <a:cxnSpLocks/>
                </p:cNvCxnSpPr>
                <p:nvPr/>
              </p:nvCxnSpPr>
              <p:spPr>
                <a:xfrm>
                  <a:off x="9425413" y="5585519"/>
                  <a:ext cx="72000" cy="309354"/>
                </a:xfrm>
                <a:prstGeom prst="line">
                  <a:avLst/>
                </a:prstGeom>
                <a:ln w="2540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7228" name="直線コネクタ 7227">
                  <a:extLst>
                    <a:ext uri="{FF2B5EF4-FFF2-40B4-BE49-F238E27FC236}">
                      <a16:creationId xmlns:a16="http://schemas.microsoft.com/office/drawing/2014/main" id="{E30431AE-EFA8-1FB7-7BBF-E6262FBACEA7}"/>
                    </a:ext>
                  </a:extLst>
                </p:cNvPr>
                <p:cNvCxnSpPr>
                  <a:cxnSpLocks/>
                </p:cNvCxnSpPr>
                <p:nvPr/>
              </p:nvCxnSpPr>
              <p:spPr>
                <a:xfrm flipV="1">
                  <a:off x="7557090" y="5567982"/>
                  <a:ext cx="87790" cy="325698"/>
                </a:xfrm>
                <a:prstGeom prst="line">
                  <a:avLst/>
                </a:prstGeom>
                <a:ln w="2540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sp>
            <p:nvSpPr>
              <p:cNvPr id="7223" name="テキスト ボックス 7222">
                <a:extLst>
                  <a:ext uri="{FF2B5EF4-FFF2-40B4-BE49-F238E27FC236}">
                    <a16:creationId xmlns:a16="http://schemas.microsoft.com/office/drawing/2014/main" id="{3B9CB6F6-EDD3-ED50-C064-4C49B9322CC8}"/>
                  </a:ext>
                </a:extLst>
              </p:cNvPr>
              <p:cNvSpPr txBox="1"/>
              <p:nvPr/>
            </p:nvSpPr>
            <p:spPr>
              <a:xfrm>
                <a:off x="8892381" y="4105848"/>
                <a:ext cx="2222002" cy="461665"/>
              </a:xfrm>
              <a:prstGeom prst="rect">
                <a:avLst/>
              </a:prstGeom>
              <a:noFill/>
            </p:spPr>
            <p:txBody>
              <a:bodyPr wrap="square" rtlCol="0">
                <a:spAutoFit/>
              </a:bodyPr>
              <a:lstStyle/>
              <a:p>
                <a:pPr algn="ctr"/>
                <a:r>
                  <a:rPr kumimoji="0" lang="en-US" altLang="ja-JP" sz="1200" kern="0" dirty="0">
                    <a:solidFill>
                      <a:srgbClr val="0070C0"/>
                    </a:solidFill>
                    <a:latin typeface="Segoe UI" panose="020B0502040204020203" pitchFamily="34" charset="0"/>
                    <a:ea typeface="游ゴシック Medium" panose="020B0500000000000000" pitchFamily="50" charset="-128"/>
                  </a:rPr>
                  <a:t>Case of using resources from only PLMN A</a:t>
                </a:r>
              </a:p>
            </p:txBody>
          </p:sp>
          <p:cxnSp>
            <p:nvCxnSpPr>
              <p:cNvPr id="7224" name="直線コネクタ 7223">
                <a:extLst>
                  <a:ext uri="{FF2B5EF4-FFF2-40B4-BE49-F238E27FC236}">
                    <a16:creationId xmlns:a16="http://schemas.microsoft.com/office/drawing/2014/main" id="{4585C8B6-C750-32D4-B539-423CA32DD076}"/>
                  </a:ext>
                </a:extLst>
              </p:cNvPr>
              <p:cNvCxnSpPr>
                <a:cxnSpLocks/>
              </p:cNvCxnSpPr>
              <p:nvPr/>
            </p:nvCxnSpPr>
            <p:spPr>
              <a:xfrm flipH="1">
                <a:off x="9209594" y="4490030"/>
                <a:ext cx="296508" cy="1101961"/>
              </a:xfrm>
              <a:prstGeom prst="line">
                <a:avLst/>
              </a:prstGeom>
              <a:ln>
                <a:solidFill>
                  <a:srgbClr val="0070C0"/>
                </a:solidFill>
              </a:ln>
            </p:spPr>
            <p:style>
              <a:lnRef idx="1">
                <a:schemeClr val="dk1"/>
              </a:lnRef>
              <a:fillRef idx="0">
                <a:schemeClr val="dk1"/>
              </a:fillRef>
              <a:effectRef idx="0">
                <a:schemeClr val="dk1"/>
              </a:effectRef>
              <a:fontRef idx="minor">
                <a:schemeClr val="tx1"/>
              </a:fontRef>
            </p:style>
          </p:cxnSp>
          <p:sp>
            <p:nvSpPr>
              <p:cNvPr id="7225" name="台形 7224">
                <a:extLst>
                  <a:ext uri="{FF2B5EF4-FFF2-40B4-BE49-F238E27FC236}">
                    <a16:creationId xmlns:a16="http://schemas.microsoft.com/office/drawing/2014/main" id="{A1771B33-0114-546A-5770-859E67531CA9}"/>
                  </a:ext>
                </a:extLst>
              </p:cNvPr>
              <p:cNvSpPr/>
              <p:nvPr/>
            </p:nvSpPr>
            <p:spPr>
              <a:xfrm>
                <a:off x="9847785" y="5149008"/>
                <a:ext cx="474115" cy="751223"/>
              </a:xfrm>
              <a:prstGeom prst="trapezoid">
                <a:avLst/>
              </a:prstGeom>
              <a:solidFill>
                <a:srgbClr val="EBF1DE">
                  <a:alpha val="50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5" name="グループ化 4">
            <a:extLst>
              <a:ext uri="{FF2B5EF4-FFF2-40B4-BE49-F238E27FC236}">
                <a16:creationId xmlns:a16="http://schemas.microsoft.com/office/drawing/2014/main" id="{4CDA69F7-0ECE-E4F1-5509-609927B0A1F5}"/>
              </a:ext>
            </a:extLst>
          </p:cNvPr>
          <p:cNvGrpSpPr/>
          <p:nvPr/>
        </p:nvGrpSpPr>
        <p:grpSpPr>
          <a:xfrm>
            <a:off x="87257" y="3274851"/>
            <a:ext cx="6391162" cy="2619105"/>
            <a:chOff x="847838" y="3617750"/>
            <a:chExt cx="6391162" cy="2619105"/>
          </a:xfrm>
        </p:grpSpPr>
        <p:cxnSp>
          <p:nvCxnSpPr>
            <p:cNvPr id="6" name="直線コネクタ 5">
              <a:extLst>
                <a:ext uri="{FF2B5EF4-FFF2-40B4-BE49-F238E27FC236}">
                  <a16:creationId xmlns:a16="http://schemas.microsoft.com/office/drawing/2014/main" id="{3440F76B-9F8F-1212-2296-E1F65FB435BF}"/>
                </a:ext>
              </a:extLst>
            </p:cNvPr>
            <p:cNvCxnSpPr>
              <a:cxnSpLocks/>
            </p:cNvCxnSpPr>
            <p:nvPr/>
          </p:nvCxnSpPr>
          <p:spPr>
            <a:xfrm flipV="1">
              <a:off x="6482422" y="4250639"/>
              <a:ext cx="0" cy="337652"/>
            </a:xfrm>
            <a:prstGeom prst="line">
              <a:avLst/>
            </a:prstGeom>
            <a:ln>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sp>
          <p:nvSpPr>
            <p:cNvPr id="7" name="楕円 6">
              <a:extLst>
                <a:ext uri="{FF2B5EF4-FFF2-40B4-BE49-F238E27FC236}">
                  <a16:creationId xmlns:a16="http://schemas.microsoft.com/office/drawing/2014/main" id="{BA3B7761-1E1C-E366-AE5F-2CF656C484F8}"/>
                </a:ext>
              </a:extLst>
            </p:cNvPr>
            <p:cNvSpPr/>
            <p:nvPr/>
          </p:nvSpPr>
          <p:spPr>
            <a:xfrm>
              <a:off x="1568728" y="4304060"/>
              <a:ext cx="5670272" cy="1766866"/>
            </a:xfrm>
            <a:prstGeom prst="ellipse">
              <a:avLst/>
            </a:prstGeom>
            <a:solidFill>
              <a:schemeClr val="bg1">
                <a:lumMod val="65000"/>
                <a:alpha val="30000"/>
              </a:schemeClr>
            </a:solidFill>
            <a:ln w="12700" cap="flat" cmpd="sng" algn="ctr">
              <a:solidFill>
                <a:schemeClr val="bg1">
                  <a:lumMod val="50000"/>
                </a:scheme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1800" b="0" i="0" u="none" strike="noStrike" kern="1200" spc="0" normalizeH="0" noProof="0" dirty="0">
                <a:ln>
                  <a:noFill/>
                </a:ln>
                <a:solidFill>
                  <a:prstClr val="white"/>
                </a:solidFill>
                <a:effectLst/>
                <a:uLnTx/>
                <a:uFillTx/>
                <a:latin typeface="游ゴシック Medium" panose="020B0500000000000000" pitchFamily="50" charset="-128"/>
                <a:ea typeface="游ゴシック Medium" panose="020B0500000000000000" pitchFamily="50" charset="-128"/>
              </a:endParaRPr>
            </a:p>
          </p:txBody>
        </p:sp>
        <p:sp>
          <p:nvSpPr>
            <p:cNvPr id="8" name="楕円 7">
              <a:extLst>
                <a:ext uri="{FF2B5EF4-FFF2-40B4-BE49-F238E27FC236}">
                  <a16:creationId xmlns:a16="http://schemas.microsoft.com/office/drawing/2014/main" id="{53764A71-93D6-E061-CD8E-A1C489858933}"/>
                </a:ext>
              </a:extLst>
            </p:cNvPr>
            <p:cNvSpPr>
              <a:spLocks noChangeAspect="1"/>
            </p:cNvSpPr>
            <p:nvPr/>
          </p:nvSpPr>
          <p:spPr>
            <a:xfrm>
              <a:off x="1351434" y="4441207"/>
              <a:ext cx="4201200" cy="1208223"/>
            </a:xfrm>
            <a:prstGeom prst="ellipse">
              <a:avLst/>
            </a:prstGeom>
            <a:solidFill>
              <a:schemeClr val="tx2">
                <a:lumMod val="60000"/>
                <a:lumOff val="40000"/>
                <a:alpha val="30000"/>
              </a:schemeClr>
            </a:solidFill>
            <a:ln w="12700" cap="flat" cmpd="sng" algn="ctr">
              <a:solidFill>
                <a:srgbClr val="8064A2">
                  <a:lumMod val="75000"/>
                </a:srgb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9" name="楕円 8">
              <a:extLst>
                <a:ext uri="{FF2B5EF4-FFF2-40B4-BE49-F238E27FC236}">
                  <a16:creationId xmlns:a16="http://schemas.microsoft.com/office/drawing/2014/main" id="{ADDEB2FD-D439-3D89-EA4A-76A1015A914F}"/>
                </a:ext>
              </a:extLst>
            </p:cNvPr>
            <p:cNvSpPr>
              <a:spLocks noChangeAspect="1"/>
            </p:cNvSpPr>
            <p:nvPr/>
          </p:nvSpPr>
          <p:spPr>
            <a:xfrm>
              <a:off x="2358572" y="4592961"/>
              <a:ext cx="4200144" cy="1207165"/>
            </a:xfrm>
            <a:prstGeom prst="ellipse">
              <a:avLst/>
            </a:prstGeom>
            <a:solidFill>
              <a:schemeClr val="accent2">
                <a:lumMod val="60000"/>
                <a:lumOff val="40000"/>
                <a:alpha val="30000"/>
              </a:schemeClr>
            </a:solidFill>
            <a:ln w="12700" cap="flat" cmpd="sng" algn="ctr">
              <a:solidFill>
                <a:srgbClr val="C0504D">
                  <a:lumMod val="75000"/>
                </a:srgb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cxnSp>
          <p:nvCxnSpPr>
            <p:cNvPr id="10" name="直線コネクタ 9">
              <a:extLst>
                <a:ext uri="{FF2B5EF4-FFF2-40B4-BE49-F238E27FC236}">
                  <a16:creationId xmlns:a16="http://schemas.microsoft.com/office/drawing/2014/main" id="{BBAD7FAA-0588-E8D2-8EFB-F180602E23D7}"/>
                </a:ext>
              </a:extLst>
            </p:cNvPr>
            <p:cNvCxnSpPr>
              <a:cxnSpLocks/>
            </p:cNvCxnSpPr>
            <p:nvPr/>
          </p:nvCxnSpPr>
          <p:spPr>
            <a:xfrm flipH="1">
              <a:off x="4641188" y="4697515"/>
              <a:ext cx="123148" cy="519813"/>
            </a:xfrm>
            <a:prstGeom prst="line">
              <a:avLst/>
            </a:prstGeom>
            <a:noFill/>
            <a:ln w="12700" cap="rnd" cmpd="sng" algn="ctr">
              <a:solidFill>
                <a:srgbClr val="BE4A47"/>
              </a:solidFill>
              <a:prstDash val="solid"/>
            </a:ln>
            <a:effectLst/>
          </p:spPr>
        </p:cxnSp>
        <p:cxnSp>
          <p:nvCxnSpPr>
            <p:cNvPr id="11" name="直線コネクタ 10">
              <a:extLst>
                <a:ext uri="{FF2B5EF4-FFF2-40B4-BE49-F238E27FC236}">
                  <a16:creationId xmlns:a16="http://schemas.microsoft.com/office/drawing/2014/main" id="{6981F2E3-A59E-454A-D99C-415BB8B062A8}"/>
                </a:ext>
              </a:extLst>
            </p:cNvPr>
            <p:cNvCxnSpPr>
              <a:cxnSpLocks/>
            </p:cNvCxnSpPr>
            <p:nvPr/>
          </p:nvCxnSpPr>
          <p:spPr>
            <a:xfrm>
              <a:off x="4764338" y="4697441"/>
              <a:ext cx="123148" cy="519813"/>
            </a:xfrm>
            <a:prstGeom prst="line">
              <a:avLst/>
            </a:prstGeom>
            <a:noFill/>
            <a:ln w="12700" cap="rnd" cmpd="sng" algn="ctr">
              <a:solidFill>
                <a:srgbClr val="BE4A47"/>
              </a:solidFill>
              <a:prstDash val="solid"/>
            </a:ln>
            <a:effectLst/>
          </p:spPr>
        </p:cxnSp>
        <p:sp>
          <p:nvSpPr>
            <p:cNvPr id="12" name="楕円 11">
              <a:extLst>
                <a:ext uri="{FF2B5EF4-FFF2-40B4-BE49-F238E27FC236}">
                  <a16:creationId xmlns:a16="http://schemas.microsoft.com/office/drawing/2014/main" id="{333750C1-07DA-4742-BFB0-07D298503AAE}"/>
                </a:ext>
              </a:extLst>
            </p:cNvPr>
            <p:cNvSpPr/>
            <p:nvPr/>
          </p:nvSpPr>
          <p:spPr>
            <a:xfrm>
              <a:off x="4733736" y="4676608"/>
              <a:ext cx="61567" cy="62377"/>
            </a:xfrm>
            <a:prstGeom prst="ellipse">
              <a:avLst/>
            </a:prstGeom>
            <a:solidFill>
              <a:srgbClr val="BE4A47"/>
            </a:solidFill>
            <a:ln w="12700" cap="flat" cmpd="sng" algn="ctr">
              <a:solidFill>
                <a:srgbClr val="BE4A4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cxnSp>
          <p:nvCxnSpPr>
            <p:cNvPr id="13" name="直線コネクタ 12">
              <a:extLst>
                <a:ext uri="{FF2B5EF4-FFF2-40B4-BE49-F238E27FC236}">
                  <a16:creationId xmlns:a16="http://schemas.microsoft.com/office/drawing/2014/main" id="{55FB2560-1C8D-CD45-494B-E7C8EE318437}"/>
                </a:ext>
              </a:extLst>
            </p:cNvPr>
            <p:cNvCxnSpPr>
              <a:cxnSpLocks/>
            </p:cNvCxnSpPr>
            <p:nvPr/>
          </p:nvCxnSpPr>
          <p:spPr>
            <a:xfrm flipH="1">
              <a:off x="4659222" y="5037425"/>
              <a:ext cx="187552" cy="87319"/>
            </a:xfrm>
            <a:prstGeom prst="line">
              <a:avLst/>
            </a:prstGeom>
            <a:noFill/>
            <a:ln w="12700" cap="flat" cmpd="sng" algn="ctr">
              <a:solidFill>
                <a:srgbClr val="BE4A47"/>
              </a:solidFill>
              <a:prstDash val="solid"/>
            </a:ln>
            <a:effectLst/>
          </p:spPr>
        </p:cxnSp>
        <p:cxnSp>
          <p:nvCxnSpPr>
            <p:cNvPr id="14" name="直線コネクタ 13">
              <a:extLst>
                <a:ext uri="{FF2B5EF4-FFF2-40B4-BE49-F238E27FC236}">
                  <a16:creationId xmlns:a16="http://schemas.microsoft.com/office/drawing/2014/main" id="{8CD1DF55-4E38-FF76-811C-3B0DA5238C5E}"/>
                </a:ext>
              </a:extLst>
            </p:cNvPr>
            <p:cNvCxnSpPr>
              <a:cxnSpLocks/>
            </p:cNvCxnSpPr>
            <p:nvPr/>
          </p:nvCxnSpPr>
          <p:spPr>
            <a:xfrm>
              <a:off x="4704148" y="4966280"/>
              <a:ext cx="141268" cy="65771"/>
            </a:xfrm>
            <a:prstGeom prst="line">
              <a:avLst/>
            </a:prstGeom>
            <a:noFill/>
            <a:ln w="12700" cap="flat" cmpd="sng" algn="ctr">
              <a:solidFill>
                <a:srgbClr val="BE4A47"/>
              </a:solidFill>
              <a:prstDash val="solid"/>
            </a:ln>
            <a:effectLst/>
          </p:spPr>
        </p:cxnSp>
        <p:cxnSp>
          <p:nvCxnSpPr>
            <p:cNvPr id="15" name="直線コネクタ 14">
              <a:extLst>
                <a:ext uri="{FF2B5EF4-FFF2-40B4-BE49-F238E27FC236}">
                  <a16:creationId xmlns:a16="http://schemas.microsoft.com/office/drawing/2014/main" id="{49D8B9F6-85A1-E26D-AFE3-008A2B185A24}"/>
                </a:ext>
              </a:extLst>
            </p:cNvPr>
            <p:cNvCxnSpPr>
              <a:cxnSpLocks/>
            </p:cNvCxnSpPr>
            <p:nvPr/>
          </p:nvCxnSpPr>
          <p:spPr>
            <a:xfrm flipH="1">
              <a:off x="4700643" y="4899400"/>
              <a:ext cx="121199" cy="56427"/>
            </a:xfrm>
            <a:prstGeom prst="line">
              <a:avLst/>
            </a:prstGeom>
            <a:noFill/>
            <a:ln w="12700" cap="flat" cmpd="sng" algn="ctr">
              <a:solidFill>
                <a:srgbClr val="BE4A47"/>
              </a:solidFill>
              <a:prstDash val="solid"/>
            </a:ln>
            <a:effectLst/>
          </p:spPr>
        </p:cxnSp>
        <p:sp>
          <p:nvSpPr>
            <p:cNvPr id="16" name="円弧 15">
              <a:extLst>
                <a:ext uri="{FF2B5EF4-FFF2-40B4-BE49-F238E27FC236}">
                  <a16:creationId xmlns:a16="http://schemas.microsoft.com/office/drawing/2014/main" id="{93DE663E-BEFD-E529-2A65-707F9BF1437D}"/>
                </a:ext>
              </a:extLst>
            </p:cNvPr>
            <p:cNvSpPr/>
            <p:nvPr/>
          </p:nvSpPr>
          <p:spPr>
            <a:xfrm>
              <a:off x="4682239" y="4624618"/>
              <a:ext cx="164198" cy="166358"/>
            </a:xfrm>
            <a:prstGeom prst="arc">
              <a:avLst>
                <a:gd name="adj1" fmla="val 18684949"/>
                <a:gd name="adj2" fmla="val 2963849"/>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17" name="円弧 16">
              <a:extLst>
                <a:ext uri="{FF2B5EF4-FFF2-40B4-BE49-F238E27FC236}">
                  <a16:creationId xmlns:a16="http://schemas.microsoft.com/office/drawing/2014/main" id="{CC3CE449-80E2-B348-0666-46AB1DEE1F47}"/>
                </a:ext>
              </a:extLst>
            </p:cNvPr>
            <p:cNvSpPr/>
            <p:nvPr/>
          </p:nvSpPr>
          <p:spPr>
            <a:xfrm>
              <a:off x="4645969" y="4587871"/>
              <a:ext cx="236737" cy="239851"/>
            </a:xfrm>
            <a:prstGeom prst="arc">
              <a:avLst>
                <a:gd name="adj1" fmla="val 18575308"/>
                <a:gd name="adj2" fmla="val 2981308"/>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18" name="円弧 17">
              <a:extLst>
                <a:ext uri="{FF2B5EF4-FFF2-40B4-BE49-F238E27FC236}">
                  <a16:creationId xmlns:a16="http://schemas.microsoft.com/office/drawing/2014/main" id="{F902C938-B9DC-0E59-2CB4-E72A9665A807}"/>
                </a:ext>
              </a:extLst>
            </p:cNvPr>
            <p:cNvSpPr/>
            <p:nvPr/>
          </p:nvSpPr>
          <p:spPr>
            <a:xfrm flipH="1">
              <a:off x="4681758" y="4623577"/>
              <a:ext cx="164198" cy="166358"/>
            </a:xfrm>
            <a:prstGeom prst="arc">
              <a:avLst>
                <a:gd name="adj1" fmla="val 18684949"/>
                <a:gd name="adj2" fmla="val 2963849"/>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19" name="円弧 18">
              <a:extLst>
                <a:ext uri="{FF2B5EF4-FFF2-40B4-BE49-F238E27FC236}">
                  <a16:creationId xmlns:a16="http://schemas.microsoft.com/office/drawing/2014/main" id="{CD778C14-36A8-4796-BC9E-297B476EE3AE}"/>
                </a:ext>
              </a:extLst>
            </p:cNvPr>
            <p:cNvSpPr/>
            <p:nvPr/>
          </p:nvSpPr>
          <p:spPr>
            <a:xfrm flipH="1">
              <a:off x="4645490" y="4586830"/>
              <a:ext cx="236737" cy="239851"/>
            </a:xfrm>
            <a:prstGeom prst="arc">
              <a:avLst>
                <a:gd name="adj1" fmla="val 18575308"/>
                <a:gd name="adj2" fmla="val 2981308"/>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20" name="楕円 19">
              <a:extLst>
                <a:ext uri="{FF2B5EF4-FFF2-40B4-BE49-F238E27FC236}">
                  <a16:creationId xmlns:a16="http://schemas.microsoft.com/office/drawing/2014/main" id="{1AAF214F-E0D3-23E9-8F2D-2D5ED537B9E3}"/>
                </a:ext>
              </a:extLst>
            </p:cNvPr>
            <p:cNvSpPr/>
            <p:nvPr/>
          </p:nvSpPr>
          <p:spPr>
            <a:xfrm>
              <a:off x="3614397" y="4848957"/>
              <a:ext cx="913876" cy="262657"/>
            </a:xfrm>
            <a:prstGeom prst="ellipse">
              <a:avLst/>
            </a:prstGeom>
            <a:solidFill>
              <a:srgbClr val="9BBB59">
                <a:lumMod val="20000"/>
                <a:lumOff val="80000"/>
              </a:srgbClr>
            </a:solidFill>
            <a:ln w="12700" cap="flat" cmpd="sng" algn="ctr">
              <a:solidFill>
                <a:srgbClr val="9BBB59">
                  <a:lumMod val="75000"/>
                </a:srgb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21" name="テキスト ボックス 20">
              <a:extLst>
                <a:ext uri="{FF2B5EF4-FFF2-40B4-BE49-F238E27FC236}">
                  <a16:creationId xmlns:a16="http://schemas.microsoft.com/office/drawing/2014/main" id="{F80E33DC-D94A-1991-FD55-3E2A5EB92E66}"/>
                </a:ext>
              </a:extLst>
            </p:cNvPr>
            <p:cNvSpPr txBox="1"/>
            <p:nvPr/>
          </p:nvSpPr>
          <p:spPr>
            <a:xfrm>
              <a:off x="1495959" y="5316532"/>
              <a:ext cx="72768" cy="215444"/>
            </a:xfrm>
            <a:prstGeom prst="rect">
              <a:avLst/>
            </a:prstGeom>
            <a:noFill/>
          </p:spPr>
          <p:txBody>
            <a:bodyPr wrap="none" lIns="36000" tIns="0" rIns="36000" bIns="0" rtlCol="0" anchor="ctr" anchorCtr="0">
              <a:spAutoFit/>
            </a:bodyPr>
            <a:lstStyle/>
            <a:p>
              <a:pPr defTabSz="2951163" eaLnBrk="0" fontAlgn="base">
                <a:spcBef>
                  <a:spcPct val="0"/>
                </a:spcBef>
                <a:spcAft>
                  <a:spcPct val="0"/>
                </a:spcAft>
              </a:pPr>
              <a:endParaRPr kumimoji="1" lang="ja-JP" altLang="en-US" sz="1400" b="1" kern="1200" dirty="0">
                <a:solidFill>
                  <a:srgbClr val="C0504D">
                    <a:lumMod val="75000"/>
                  </a:srgbClr>
                </a:solidFill>
                <a:latin typeface="Segoe UI" panose="020B0502040204020203" pitchFamily="34" charset="0"/>
                <a:ea typeface="Meiryo UI" panose="020B0604030504040204" pitchFamily="50" charset="-128"/>
              </a:endParaRPr>
            </a:p>
          </p:txBody>
        </p:sp>
        <p:sp>
          <p:nvSpPr>
            <p:cNvPr id="22" name="テキスト ボックス 21">
              <a:extLst>
                <a:ext uri="{FF2B5EF4-FFF2-40B4-BE49-F238E27FC236}">
                  <a16:creationId xmlns:a16="http://schemas.microsoft.com/office/drawing/2014/main" id="{AC0306C0-1DF9-07CD-D3EE-9B052AADDDF2}"/>
                </a:ext>
              </a:extLst>
            </p:cNvPr>
            <p:cNvSpPr txBox="1"/>
            <p:nvPr/>
          </p:nvSpPr>
          <p:spPr>
            <a:xfrm>
              <a:off x="4697940" y="5836745"/>
              <a:ext cx="72768" cy="215444"/>
            </a:xfrm>
            <a:prstGeom prst="rect">
              <a:avLst/>
            </a:prstGeom>
            <a:noFill/>
          </p:spPr>
          <p:txBody>
            <a:bodyPr wrap="none" lIns="36000" tIns="0" rIns="36000" bIns="0" rtlCol="0" anchor="ctr" anchorCtr="0">
              <a:spAutoFit/>
            </a:bodyPr>
            <a:lstStyle/>
            <a:p>
              <a:pPr defTabSz="2951163" eaLnBrk="0" fontAlgn="base">
                <a:spcBef>
                  <a:spcPct val="0"/>
                </a:spcBef>
                <a:spcAft>
                  <a:spcPct val="0"/>
                </a:spcAft>
              </a:pPr>
              <a:endParaRPr kumimoji="1" lang="ja-JP" altLang="en-US" sz="1400" b="1" kern="1200" dirty="0">
                <a:solidFill>
                  <a:srgbClr val="C0504D">
                    <a:lumMod val="75000"/>
                  </a:srgbClr>
                </a:solidFill>
                <a:latin typeface="Segoe UI" panose="020B0502040204020203" pitchFamily="34" charset="0"/>
                <a:ea typeface="Meiryo UI" panose="020B0604030504040204" pitchFamily="50" charset="-128"/>
              </a:endParaRPr>
            </a:p>
          </p:txBody>
        </p:sp>
        <p:sp>
          <p:nvSpPr>
            <p:cNvPr id="23" name="テキスト ボックス 22">
              <a:extLst>
                <a:ext uri="{FF2B5EF4-FFF2-40B4-BE49-F238E27FC236}">
                  <a16:creationId xmlns:a16="http://schemas.microsoft.com/office/drawing/2014/main" id="{B75AAB5C-31B2-F61B-F10B-CD603CAC7EBD}"/>
                </a:ext>
              </a:extLst>
            </p:cNvPr>
            <p:cNvSpPr txBox="1"/>
            <p:nvPr/>
          </p:nvSpPr>
          <p:spPr>
            <a:xfrm>
              <a:off x="3672193" y="3617750"/>
              <a:ext cx="2842846" cy="430887"/>
            </a:xfrm>
            <a:prstGeom prst="rect">
              <a:avLst/>
            </a:prstGeom>
            <a:noFill/>
          </p:spPr>
          <p:txBody>
            <a:bodyPr wrap="square" lIns="36000" tIns="0" rIns="36000" bIns="0" rtlCol="0" anchor="ctr" anchorCtr="0">
              <a:spAutoFit/>
            </a:bodyPr>
            <a:lstStyle/>
            <a:p>
              <a:pPr algn="ctr" defTabSz="2951163" eaLnBrk="0" fontAlgn="base">
                <a:spcBef>
                  <a:spcPct val="0"/>
                </a:spcBef>
                <a:spcAft>
                  <a:spcPct val="0"/>
                </a:spcAft>
              </a:pPr>
              <a:r>
                <a:rPr kumimoji="1" lang="en-US" altLang="ja-JP" sz="1400" b="1" kern="1200" dirty="0">
                  <a:solidFill>
                    <a:srgbClr val="9BBB59">
                      <a:lumMod val="75000"/>
                    </a:srgbClr>
                  </a:solidFill>
                  <a:latin typeface="Segoe UI" panose="020B0502040204020203" pitchFamily="34" charset="0"/>
                  <a:ea typeface="Meiryo UI" panose="020B0604030504040204" pitchFamily="50" charset="-128"/>
                </a:rPr>
                <a:t>NPN A with 3GPP or non-3GPP deployment by local operator</a:t>
              </a:r>
              <a:endParaRPr kumimoji="1" lang="ja-JP" altLang="en-US" sz="1400" b="1" kern="1200" dirty="0">
                <a:solidFill>
                  <a:srgbClr val="9BBB59">
                    <a:lumMod val="75000"/>
                  </a:srgbClr>
                </a:solidFill>
                <a:latin typeface="Segoe UI" panose="020B0502040204020203" pitchFamily="34" charset="0"/>
                <a:ea typeface="Meiryo UI" panose="020B0604030504040204" pitchFamily="50" charset="-128"/>
              </a:endParaRPr>
            </a:p>
          </p:txBody>
        </p:sp>
        <p:sp>
          <p:nvSpPr>
            <p:cNvPr id="24" name="楕円 23">
              <a:extLst>
                <a:ext uri="{FF2B5EF4-FFF2-40B4-BE49-F238E27FC236}">
                  <a16:creationId xmlns:a16="http://schemas.microsoft.com/office/drawing/2014/main" id="{C991A675-4B3A-DB43-7C6E-0AFD4A250FC9}"/>
                </a:ext>
              </a:extLst>
            </p:cNvPr>
            <p:cNvSpPr/>
            <p:nvPr/>
          </p:nvSpPr>
          <p:spPr>
            <a:xfrm>
              <a:off x="5223635" y="4832438"/>
              <a:ext cx="913876" cy="262657"/>
            </a:xfrm>
            <a:prstGeom prst="ellipse">
              <a:avLst/>
            </a:prstGeom>
            <a:solidFill>
              <a:srgbClr val="9BBB59">
                <a:lumMod val="20000"/>
                <a:lumOff val="80000"/>
              </a:srgbClr>
            </a:solidFill>
            <a:ln w="12700" cap="flat" cmpd="sng" algn="ctr">
              <a:solidFill>
                <a:srgbClr val="9BBB59">
                  <a:lumMod val="75000"/>
                </a:srgb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grpSp>
          <p:nvGrpSpPr>
            <p:cNvPr id="25" name="グループ化 24">
              <a:extLst>
                <a:ext uri="{FF2B5EF4-FFF2-40B4-BE49-F238E27FC236}">
                  <a16:creationId xmlns:a16="http://schemas.microsoft.com/office/drawing/2014/main" id="{F516D675-38F7-8441-332E-327F148D0260}"/>
                </a:ext>
              </a:extLst>
            </p:cNvPr>
            <p:cNvGrpSpPr/>
            <p:nvPr/>
          </p:nvGrpSpPr>
          <p:grpSpPr>
            <a:xfrm>
              <a:off x="5539513" y="4555165"/>
              <a:ext cx="204014" cy="389402"/>
              <a:chOff x="5539513" y="4555165"/>
              <a:chExt cx="204014" cy="389402"/>
            </a:xfrm>
          </p:grpSpPr>
          <p:sp>
            <p:nvSpPr>
              <p:cNvPr id="7199" name="円弧 7198">
                <a:extLst>
                  <a:ext uri="{FF2B5EF4-FFF2-40B4-BE49-F238E27FC236}">
                    <a16:creationId xmlns:a16="http://schemas.microsoft.com/office/drawing/2014/main" id="{A6D5F6ED-279E-29B7-6421-AEAE19C3B83E}"/>
                  </a:ext>
                </a:extLst>
              </p:cNvPr>
              <p:cNvSpPr/>
              <p:nvPr/>
            </p:nvSpPr>
            <p:spPr>
              <a:xfrm>
                <a:off x="5539927" y="4556060"/>
                <a:ext cx="203600" cy="206278"/>
              </a:xfrm>
              <a:prstGeom prst="arc">
                <a:avLst>
                  <a:gd name="adj1" fmla="val 18575308"/>
                  <a:gd name="adj2" fmla="val 2981308"/>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200" name="円弧 7199">
                <a:extLst>
                  <a:ext uri="{FF2B5EF4-FFF2-40B4-BE49-F238E27FC236}">
                    <a16:creationId xmlns:a16="http://schemas.microsoft.com/office/drawing/2014/main" id="{3071F4EE-C40D-6BB2-61FF-5B111DDAF894}"/>
                  </a:ext>
                </a:extLst>
              </p:cNvPr>
              <p:cNvSpPr/>
              <p:nvPr/>
            </p:nvSpPr>
            <p:spPr>
              <a:xfrm flipH="1">
                <a:off x="5539513" y="4555165"/>
                <a:ext cx="203600" cy="206278"/>
              </a:xfrm>
              <a:prstGeom prst="arc">
                <a:avLst>
                  <a:gd name="adj1" fmla="val 18575308"/>
                  <a:gd name="adj2" fmla="val 2981308"/>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201" name="楕円 7200">
                <a:extLst>
                  <a:ext uri="{FF2B5EF4-FFF2-40B4-BE49-F238E27FC236}">
                    <a16:creationId xmlns:a16="http://schemas.microsoft.com/office/drawing/2014/main" id="{50A0B5D5-9A22-75FF-ABFE-3E91DB4E5251}"/>
                  </a:ext>
                </a:extLst>
              </p:cNvPr>
              <p:cNvSpPr/>
              <p:nvPr/>
            </p:nvSpPr>
            <p:spPr>
              <a:xfrm>
                <a:off x="5615408" y="4632376"/>
                <a:ext cx="52950" cy="53645"/>
              </a:xfrm>
              <a:prstGeom prst="ellipse">
                <a:avLst/>
              </a:prstGeom>
              <a:solidFill>
                <a:sysClr val="windowText" lastClr="000000"/>
              </a:solid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7202" name="円弧 7201">
                <a:extLst>
                  <a:ext uri="{FF2B5EF4-FFF2-40B4-BE49-F238E27FC236}">
                    <a16:creationId xmlns:a16="http://schemas.microsoft.com/office/drawing/2014/main" id="{6795581B-4A74-AB7A-7448-7396ACAE83EA}"/>
                  </a:ext>
                </a:extLst>
              </p:cNvPr>
              <p:cNvSpPr/>
              <p:nvPr/>
            </p:nvSpPr>
            <p:spPr>
              <a:xfrm>
                <a:off x="5571119" y="4587663"/>
                <a:ext cx="141215" cy="143073"/>
              </a:xfrm>
              <a:prstGeom prst="arc">
                <a:avLst>
                  <a:gd name="adj1" fmla="val 18684949"/>
                  <a:gd name="adj2" fmla="val 2963849"/>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203" name="円弧 7202">
                <a:extLst>
                  <a:ext uri="{FF2B5EF4-FFF2-40B4-BE49-F238E27FC236}">
                    <a16:creationId xmlns:a16="http://schemas.microsoft.com/office/drawing/2014/main" id="{7B35DF7A-2422-77EF-258F-437CD54BF9C6}"/>
                  </a:ext>
                </a:extLst>
              </p:cNvPr>
              <p:cNvSpPr/>
              <p:nvPr/>
            </p:nvSpPr>
            <p:spPr>
              <a:xfrm flipH="1">
                <a:off x="5570705" y="4586767"/>
                <a:ext cx="141215" cy="143073"/>
              </a:xfrm>
              <a:prstGeom prst="arc">
                <a:avLst>
                  <a:gd name="adj1" fmla="val 18684949"/>
                  <a:gd name="adj2" fmla="val 2963849"/>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204" name="円柱 7203">
                <a:extLst>
                  <a:ext uri="{FF2B5EF4-FFF2-40B4-BE49-F238E27FC236}">
                    <a16:creationId xmlns:a16="http://schemas.microsoft.com/office/drawing/2014/main" id="{CF970EC8-ACC0-2723-7570-6299B3D145C7}"/>
                  </a:ext>
                </a:extLst>
              </p:cNvPr>
              <p:cNvSpPr/>
              <p:nvPr/>
            </p:nvSpPr>
            <p:spPr>
              <a:xfrm>
                <a:off x="5601048" y="4741003"/>
                <a:ext cx="80944" cy="203564"/>
              </a:xfrm>
              <a:prstGeom prst="can">
                <a:avLst>
                  <a:gd name="adj" fmla="val 36538"/>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0" scaled="1"/>
                <a:tileRect/>
              </a:grad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cxnSp>
            <p:nvCxnSpPr>
              <p:cNvPr id="7205" name="直線コネクタ 7204">
                <a:extLst>
                  <a:ext uri="{FF2B5EF4-FFF2-40B4-BE49-F238E27FC236}">
                    <a16:creationId xmlns:a16="http://schemas.microsoft.com/office/drawing/2014/main" id="{2FAC02FC-EB7A-33F3-B003-4A1D99C53310}"/>
                  </a:ext>
                </a:extLst>
              </p:cNvPr>
              <p:cNvCxnSpPr>
                <a:cxnSpLocks/>
              </p:cNvCxnSpPr>
              <p:nvPr/>
            </p:nvCxnSpPr>
            <p:spPr>
              <a:xfrm flipH="1">
                <a:off x="5641521" y="4671830"/>
                <a:ext cx="362" cy="84946"/>
              </a:xfrm>
              <a:prstGeom prst="line">
                <a:avLst/>
              </a:prstGeom>
              <a:noFill/>
              <a:ln w="12700" cap="flat" cmpd="sng" algn="ctr">
                <a:solidFill>
                  <a:srgbClr val="00B050"/>
                </a:solidFill>
                <a:prstDash val="solid"/>
              </a:ln>
              <a:effectLst/>
            </p:spPr>
          </p:cxnSp>
        </p:grpSp>
        <p:sp>
          <p:nvSpPr>
            <p:cNvPr id="26" name="テキスト ボックス 25">
              <a:extLst>
                <a:ext uri="{FF2B5EF4-FFF2-40B4-BE49-F238E27FC236}">
                  <a16:creationId xmlns:a16="http://schemas.microsoft.com/office/drawing/2014/main" id="{A5E2EE9F-4BE9-9CB1-9AD7-C64B656F9E39}"/>
                </a:ext>
              </a:extLst>
            </p:cNvPr>
            <p:cNvSpPr txBox="1"/>
            <p:nvPr/>
          </p:nvSpPr>
          <p:spPr>
            <a:xfrm>
              <a:off x="5843290" y="5568828"/>
              <a:ext cx="752376" cy="215444"/>
            </a:xfrm>
            <a:prstGeom prst="rect">
              <a:avLst/>
            </a:prstGeom>
            <a:noFill/>
          </p:spPr>
          <p:txBody>
            <a:bodyPr wrap="none" lIns="36000" tIns="0" rIns="36000" bIns="0" rtlCol="0" anchor="ctr" anchorCtr="0">
              <a:spAutoFit/>
            </a:bodyPr>
            <a:lstStyle/>
            <a:p>
              <a:pPr algn="ctr" defTabSz="2951163" eaLnBrk="0" fontAlgn="base">
                <a:spcBef>
                  <a:spcPct val="0"/>
                </a:spcBef>
                <a:spcAft>
                  <a:spcPct val="0"/>
                </a:spcAft>
              </a:pPr>
              <a:r>
                <a:rPr kumimoji="1" lang="en-US" altLang="ja-JP" sz="1400" b="1" kern="1200" dirty="0">
                  <a:solidFill>
                    <a:srgbClr val="C0504D">
                      <a:lumMod val="75000"/>
                    </a:srgbClr>
                  </a:solidFill>
                  <a:latin typeface="Segoe UI" panose="020B0502040204020203" pitchFamily="34" charset="0"/>
                  <a:ea typeface="Meiryo UI" panose="020B0604030504040204" pitchFamily="50" charset="-128"/>
                </a:rPr>
                <a:t>PLMN B</a:t>
              </a:r>
            </a:p>
          </p:txBody>
        </p:sp>
        <p:sp>
          <p:nvSpPr>
            <p:cNvPr id="27" name="テキスト ボックス 26">
              <a:extLst>
                <a:ext uri="{FF2B5EF4-FFF2-40B4-BE49-F238E27FC236}">
                  <a16:creationId xmlns:a16="http://schemas.microsoft.com/office/drawing/2014/main" id="{84B2F89B-D3E7-E560-5F67-2781C1FF86C2}"/>
                </a:ext>
              </a:extLst>
            </p:cNvPr>
            <p:cNvSpPr txBox="1"/>
            <p:nvPr/>
          </p:nvSpPr>
          <p:spPr>
            <a:xfrm>
              <a:off x="847838" y="4756852"/>
              <a:ext cx="763598" cy="215444"/>
            </a:xfrm>
            <a:prstGeom prst="rect">
              <a:avLst/>
            </a:prstGeom>
            <a:noFill/>
          </p:spPr>
          <p:txBody>
            <a:bodyPr wrap="none" lIns="36000" tIns="0" rIns="36000" bIns="0" rtlCol="0" anchor="ctr" anchorCtr="0">
              <a:spAutoFit/>
            </a:bodyPr>
            <a:lstStyle/>
            <a:p>
              <a:pPr algn="ctr" defTabSz="2951163" eaLnBrk="0" fontAlgn="base">
                <a:spcBef>
                  <a:spcPct val="0"/>
                </a:spcBef>
                <a:spcAft>
                  <a:spcPct val="0"/>
                </a:spcAft>
              </a:pPr>
              <a:r>
                <a:rPr kumimoji="1" lang="en-US" altLang="ja-JP" sz="1400" b="1" kern="1200" dirty="0">
                  <a:solidFill>
                    <a:srgbClr val="0070C0"/>
                  </a:solidFill>
                  <a:latin typeface="Segoe UI" panose="020B0502040204020203" pitchFamily="34" charset="0"/>
                  <a:ea typeface="Meiryo UI" panose="020B0604030504040204" pitchFamily="50" charset="-128"/>
                </a:rPr>
                <a:t>PLMN A</a:t>
              </a:r>
            </a:p>
          </p:txBody>
        </p:sp>
        <p:pic>
          <p:nvPicPr>
            <p:cNvPr id="28" name="グラフィックス 27" descr="衛星 単色塗りつぶし">
              <a:extLst>
                <a:ext uri="{FF2B5EF4-FFF2-40B4-BE49-F238E27FC236}">
                  <a16:creationId xmlns:a16="http://schemas.microsoft.com/office/drawing/2014/main" id="{1E8AC115-58C4-A03D-2A23-7B1652EBB0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04114" y="3921182"/>
              <a:ext cx="356616" cy="356616"/>
            </a:xfrm>
            <a:prstGeom prst="rect">
              <a:avLst/>
            </a:prstGeom>
          </p:spPr>
        </p:pic>
        <p:pic>
          <p:nvPicPr>
            <p:cNvPr id="29" name="コンテンツ プレースホルダー 188" descr="ロボット 単色塗りつぶし">
              <a:extLst>
                <a:ext uri="{FF2B5EF4-FFF2-40B4-BE49-F238E27FC236}">
                  <a16:creationId xmlns:a16="http://schemas.microsoft.com/office/drawing/2014/main" id="{435B48FD-44C1-E099-3AB3-7E73B22B7F6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1672686" y="4368952"/>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グラフィックス 29" descr="男性 単色塗りつぶし">
              <a:extLst>
                <a:ext uri="{FF2B5EF4-FFF2-40B4-BE49-F238E27FC236}">
                  <a16:creationId xmlns:a16="http://schemas.microsoft.com/office/drawing/2014/main" id="{3CE46738-7CF5-3EDF-DD9A-D9CFFAC30BC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14469" y="4791670"/>
              <a:ext cx="340200" cy="340200"/>
            </a:xfrm>
            <a:prstGeom prst="rect">
              <a:avLst/>
            </a:prstGeom>
          </p:spPr>
        </p:pic>
        <p:sp>
          <p:nvSpPr>
            <p:cNvPr id="31" name="テキスト ボックス 30">
              <a:extLst>
                <a:ext uri="{FF2B5EF4-FFF2-40B4-BE49-F238E27FC236}">
                  <a16:creationId xmlns:a16="http://schemas.microsoft.com/office/drawing/2014/main" id="{F0AF33B8-D95B-8347-433D-7D71F9876123}"/>
                </a:ext>
              </a:extLst>
            </p:cNvPr>
            <p:cNvSpPr txBox="1"/>
            <p:nvPr/>
          </p:nvSpPr>
          <p:spPr>
            <a:xfrm>
              <a:off x="6645296" y="4032287"/>
              <a:ext cx="460630" cy="215444"/>
            </a:xfrm>
            <a:prstGeom prst="rect">
              <a:avLst/>
            </a:prstGeom>
            <a:noFill/>
          </p:spPr>
          <p:txBody>
            <a:bodyPr wrap="none" lIns="36000" tIns="0" rIns="36000" bIns="0" rtlCol="0" anchor="ctr" anchorCtr="0">
              <a:spAutoFit/>
            </a:bodyPr>
            <a:lstStyle/>
            <a:p>
              <a:pPr defTabSz="2951163" eaLnBrk="0" fontAlgn="base">
                <a:spcBef>
                  <a:spcPct val="0"/>
                </a:spcBef>
                <a:spcAft>
                  <a:spcPct val="0"/>
                </a:spcAft>
              </a:pPr>
              <a:r>
                <a:rPr kumimoji="1" lang="en-US" altLang="ja-JP" sz="1400" b="1" kern="1200" dirty="0">
                  <a:solidFill>
                    <a:schemeClr val="bg1">
                      <a:lumMod val="50000"/>
                    </a:schemeClr>
                  </a:solidFill>
                  <a:latin typeface="Segoe UI" panose="020B0502040204020203" pitchFamily="34" charset="0"/>
                  <a:ea typeface="Meiryo UI" panose="020B0604030504040204" pitchFamily="50" charset="-128"/>
                </a:rPr>
                <a:t>NTN</a:t>
              </a:r>
              <a:endParaRPr kumimoji="1" lang="ja-JP" altLang="en-US" sz="1400" b="1" kern="1200" dirty="0">
                <a:solidFill>
                  <a:schemeClr val="bg1">
                    <a:lumMod val="50000"/>
                  </a:schemeClr>
                </a:solidFill>
                <a:latin typeface="Segoe UI" panose="020B0502040204020203" pitchFamily="34" charset="0"/>
                <a:ea typeface="Meiryo UI" panose="020B0604030504040204" pitchFamily="50" charset="-128"/>
              </a:endParaRPr>
            </a:p>
          </p:txBody>
        </p:sp>
        <p:grpSp>
          <p:nvGrpSpPr>
            <p:cNvPr id="32" name="グループ化 31">
              <a:extLst>
                <a:ext uri="{FF2B5EF4-FFF2-40B4-BE49-F238E27FC236}">
                  <a16:creationId xmlns:a16="http://schemas.microsoft.com/office/drawing/2014/main" id="{4A2F7B1E-F2DE-DEF4-375F-BE1920A3F3D3}"/>
                </a:ext>
              </a:extLst>
            </p:cNvPr>
            <p:cNvGrpSpPr/>
            <p:nvPr/>
          </p:nvGrpSpPr>
          <p:grpSpPr>
            <a:xfrm>
              <a:off x="3164173" y="5320435"/>
              <a:ext cx="913876" cy="526915"/>
              <a:chOff x="5317495" y="5244235"/>
              <a:chExt cx="913876" cy="526915"/>
            </a:xfrm>
          </p:grpSpPr>
          <p:sp>
            <p:nvSpPr>
              <p:cNvPr id="7190" name="楕円 7189">
                <a:extLst>
                  <a:ext uri="{FF2B5EF4-FFF2-40B4-BE49-F238E27FC236}">
                    <a16:creationId xmlns:a16="http://schemas.microsoft.com/office/drawing/2014/main" id="{F36873AC-4DB7-E1DB-5E48-82A6DB253E00}"/>
                  </a:ext>
                </a:extLst>
              </p:cNvPr>
              <p:cNvSpPr/>
              <p:nvPr/>
            </p:nvSpPr>
            <p:spPr>
              <a:xfrm>
                <a:off x="5317495" y="5508493"/>
                <a:ext cx="913876" cy="262657"/>
              </a:xfrm>
              <a:prstGeom prst="ellipse">
                <a:avLst/>
              </a:prstGeom>
              <a:solidFill>
                <a:schemeClr val="accent5">
                  <a:lumMod val="60000"/>
                  <a:lumOff val="40000"/>
                </a:schemeClr>
              </a:solidFill>
              <a:ln w="12700" cap="flat" cmpd="sng" algn="ctr">
                <a:solidFill>
                  <a:schemeClr val="accent5">
                    <a:lumMod val="75000"/>
                  </a:scheme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grpSp>
            <p:nvGrpSpPr>
              <p:cNvPr id="7191" name="グループ化 7190">
                <a:extLst>
                  <a:ext uri="{FF2B5EF4-FFF2-40B4-BE49-F238E27FC236}">
                    <a16:creationId xmlns:a16="http://schemas.microsoft.com/office/drawing/2014/main" id="{82EE0966-6FA7-38E6-1FC4-B44B29D1AEB6}"/>
                  </a:ext>
                </a:extLst>
              </p:cNvPr>
              <p:cNvGrpSpPr/>
              <p:nvPr/>
            </p:nvGrpSpPr>
            <p:grpSpPr>
              <a:xfrm>
                <a:off x="5660741" y="5244235"/>
                <a:ext cx="204014" cy="389403"/>
                <a:chOff x="6127777" y="4574102"/>
                <a:chExt cx="204014" cy="389403"/>
              </a:xfrm>
            </p:grpSpPr>
            <p:sp>
              <p:nvSpPr>
                <p:cNvPr id="7192" name="楕円 7191">
                  <a:extLst>
                    <a:ext uri="{FF2B5EF4-FFF2-40B4-BE49-F238E27FC236}">
                      <a16:creationId xmlns:a16="http://schemas.microsoft.com/office/drawing/2014/main" id="{7BC5AA5F-7E66-5A26-FE70-2F053C4F6DC2}"/>
                    </a:ext>
                  </a:extLst>
                </p:cNvPr>
                <p:cNvSpPr/>
                <p:nvPr/>
              </p:nvSpPr>
              <p:spPr>
                <a:xfrm>
                  <a:off x="6203673" y="4651314"/>
                  <a:ext cx="52950" cy="53645"/>
                </a:xfrm>
                <a:prstGeom prst="ellipse">
                  <a:avLst/>
                </a:prstGeom>
                <a:solidFill>
                  <a:sysClr val="windowText" lastClr="000000"/>
                </a:solid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7193" name="円弧 7192">
                  <a:extLst>
                    <a:ext uri="{FF2B5EF4-FFF2-40B4-BE49-F238E27FC236}">
                      <a16:creationId xmlns:a16="http://schemas.microsoft.com/office/drawing/2014/main" id="{2417C975-EBDF-4DFE-087A-37DC80D341CA}"/>
                    </a:ext>
                  </a:extLst>
                </p:cNvPr>
                <p:cNvSpPr/>
                <p:nvPr/>
              </p:nvSpPr>
              <p:spPr>
                <a:xfrm>
                  <a:off x="6159383" y="4606600"/>
                  <a:ext cx="141215" cy="143073"/>
                </a:xfrm>
                <a:prstGeom prst="arc">
                  <a:avLst>
                    <a:gd name="adj1" fmla="val 18684949"/>
                    <a:gd name="adj2" fmla="val 2963849"/>
                  </a:avLst>
                </a:prstGeom>
                <a:no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94" name="円弧 7193">
                  <a:extLst>
                    <a:ext uri="{FF2B5EF4-FFF2-40B4-BE49-F238E27FC236}">
                      <a16:creationId xmlns:a16="http://schemas.microsoft.com/office/drawing/2014/main" id="{B8DBD3CF-5818-E9D5-B43C-E2A18AC44983}"/>
                    </a:ext>
                  </a:extLst>
                </p:cNvPr>
                <p:cNvSpPr/>
                <p:nvPr/>
              </p:nvSpPr>
              <p:spPr>
                <a:xfrm>
                  <a:off x="6128191" y="4574997"/>
                  <a:ext cx="203600" cy="206278"/>
                </a:xfrm>
                <a:prstGeom prst="arc">
                  <a:avLst>
                    <a:gd name="adj1" fmla="val 18575308"/>
                    <a:gd name="adj2" fmla="val 2981308"/>
                  </a:avLst>
                </a:prstGeom>
                <a:no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95" name="円弧 7194">
                  <a:extLst>
                    <a:ext uri="{FF2B5EF4-FFF2-40B4-BE49-F238E27FC236}">
                      <a16:creationId xmlns:a16="http://schemas.microsoft.com/office/drawing/2014/main" id="{759A6800-F14C-9DB4-DE77-471BD9EB018A}"/>
                    </a:ext>
                  </a:extLst>
                </p:cNvPr>
                <p:cNvSpPr/>
                <p:nvPr/>
              </p:nvSpPr>
              <p:spPr>
                <a:xfrm flipH="1">
                  <a:off x="6158970" y="4605705"/>
                  <a:ext cx="141215" cy="143073"/>
                </a:xfrm>
                <a:prstGeom prst="arc">
                  <a:avLst>
                    <a:gd name="adj1" fmla="val 18684949"/>
                    <a:gd name="adj2" fmla="val 2963849"/>
                  </a:avLst>
                </a:prstGeom>
                <a:no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96" name="円弧 7195">
                  <a:extLst>
                    <a:ext uri="{FF2B5EF4-FFF2-40B4-BE49-F238E27FC236}">
                      <a16:creationId xmlns:a16="http://schemas.microsoft.com/office/drawing/2014/main" id="{6B3E5010-A37E-781D-824B-6902F2206B97}"/>
                    </a:ext>
                  </a:extLst>
                </p:cNvPr>
                <p:cNvSpPr/>
                <p:nvPr/>
              </p:nvSpPr>
              <p:spPr>
                <a:xfrm flipH="1">
                  <a:off x="6127777" y="4574102"/>
                  <a:ext cx="203600" cy="206278"/>
                </a:xfrm>
                <a:prstGeom prst="arc">
                  <a:avLst>
                    <a:gd name="adj1" fmla="val 18575308"/>
                    <a:gd name="adj2" fmla="val 2981308"/>
                  </a:avLst>
                </a:prstGeom>
                <a:no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97" name="円柱 7196">
                  <a:extLst>
                    <a:ext uri="{FF2B5EF4-FFF2-40B4-BE49-F238E27FC236}">
                      <a16:creationId xmlns:a16="http://schemas.microsoft.com/office/drawing/2014/main" id="{283FA170-4E95-F340-F196-6078275BAB8E}"/>
                    </a:ext>
                  </a:extLst>
                </p:cNvPr>
                <p:cNvSpPr/>
                <p:nvPr/>
              </p:nvSpPr>
              <p:spPr>
                <a:xfrm>
                  <a:off x="6189313" y="4759941"/>
                  <a:ext cx="80944" cy="203564"/>
                </a:xfrm>
                <a:prstGeom prst="can">
                  <a:avLst>
                    <a:gd name="adj" fmla="val 36538"/>
                  </a:avLst>
                </a:prstGeom>
                <a:solidFill>
                  <a:schemeClr val="accent5">
                    <a:lumMod val="60000"/>
                    <a:lumOff val="40000"/>
                  </a:schemeClr>
                </a:solid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cxnSp>
              <p:nvCxnSpPr>
                <p:cNvPr id="7198" name="直線コネクタ 7197">
                  <a:extLst>
                    <a:ext uri="{FF2B5EF4-FFF2-40B4-BE49-F238E27FC236}">
                      <a16:creationId xmlns:a16="http://schemas.microsoft.com/office/drawing/2014/main" id="{8CD44564-96E5-EA7B-7511-2905C8094755}"/>
                    </a:ext>
                  </a:extLst>
                </p:cNvPr>
                <p:cNvCxnSpPr>
                  <a:cxnSpLocks/>
                </p:cNvCxnSpPr>
                <p:nvPr/>
              </p:nvCxnSpPr>
              <p:spPr>
                <a:xfrm flipH="1">
                  <a:off x="6229785" y="4690767"/>
                  <a:ext cx="362" cy="84946"/>
                </a:xfrm>
                <a:prstGeom prst="line">
                  <a:avLst/>
                </a:prstGeom>
                <a:noFill/>
                <a:ln w="12700" cap="flat" cmpd="sng" algn="ctr">
                  <a:solidFill>
                    <a:schemeClr val="accent5">
                      <a:lumMod val="75000"/>
                    </a:schemeClr>
                  </a:solidFill>
                  <a:prstDash val="solid"/>
                </a:ln>
                <a:effectLst/>
              </p:spPr>
            </p:cxnSp>
          </p:grpSp>
        </p:grpSp>
        <p:sp>
          <p:nvSpPr>
            <p:cNvPr id="33" name="テキスト ボックス 32">
              <a:extLst>
                <a:ext uri="{FF2B5EF4-FFF2-40B4-BE49-F238E27FC236}">
                  <a16:creationId xmlns:a16="http://schemas.microsoft.com/office/drawing/2014/main" id="{D18DAF85-3F82-E24E-1A90-E267A4C7F386}"/>
                </a:ext>
              </a:extLst>
            </p:cNvPr>
            <p:cNvSpPr txBox="1"/>
            <p:nvPr/>
          </p:nvSpPr>
          <p:spPr>
            <a:xfrm>
              <a:off x="2541767" y="5824272"/>
              <a:ext cx="2111993" cy="215444"/>
            </a:xfrm>
            <a:prstGeom prst="rect">
              <a:avLst/>
            </a:prstGeom>
            <a:noFill/>
          </p:spPr>
          <p:txBody>
            <a:bodyPr wrap="square" lIns="36000" tIns="0" rIns="36000" bIns="0" rtlCol="0" anchor="ctr" anchorCtr="0">
              <a:spAutoFit/>
            </a:bodyPr>
            <a:lstStyle/>
            <a:p>
              <a:pPr algn="ctr" defTabSz="2951163" eaLnBrk="0" fontAlgn="base">
                <a:spcBef>
                  <a:spcPct val="0"/>
                </a:spcBef>
                <a:spcAft>
                  <a:spcPct val="0"/>
                </a:spcAft>
              </a:pPr>
              <a:r>
                <a:rPr kumimoji="1" lang="en-US" altLang="ja-JP" sz="1400" b="1" kern="1200" dirty="0">
                  <a:solidFill>
                    <a:schemeClr val="tx2">
                      <a:lumMod val="75000"/>
                    </a:schemeClr>
                  </a:solidFill>
                  <a:latin typeface="Segoe UI" panose="020B0502040204020203" pitchFamily="34" charset="0"/>
                  <a:ea typeface="Meiryo UI" panose="020B0604030504040204" pitchFamily="50" charset="-128"/>
                </a:rPr>
                <a:t>NPN B</a:t>
              </a:r>
              <a:endParaRPr kumimoji="1" lang="ja-JP" altLang="en-US" sz="1400" b="1" kern="1200" dirty="0">
                <a:solidFill>
                  <a:schemeClr val="tx2">
                    <a:lumMod val="75000"/>
                  </a:schemeClr>
                </a:solidFill>
                <a:latin typeface="Segoe UI" panose="020B0502040204020203" pitchFamily="34" charset="0"/>
                <a:ea typeface="Meiryo UI" panose="020B0604030504040204" pitchFamily="50" charset="-128"/>
              </a:endParaRPr>
            </a:p>
          </p:txBody>
        </p:sp>
        <p:pic>
          <p:nvPicPr>
            <p:cNvPr id="34" name="コンテンツ プレースホルダー 188" descr="ロボット 単色塗りつぶし">
              <a:extLst>
                <a:ext uri="{FF2B5EF4-FFF2-40B4-BE49-F238E27FC236}">
                  <a16:creationId xmlns:a16="http://schemas.microsoft.com/office/drawing/2014/main" id="{037259F0-2090-19D9-BCC7-2BCDAD08F02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3569888" y="5529893"/>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 name="グループ化 34">
              <a:extLst>
                <a:ext uri="{FF2B5EF4-FFF2-40B4-BE49-F238E27FC236}">
                  <a16:creationId xmlns:a16="http://schemas.microsoft.com/office/drawing/2014/main" id="{ECB786DF-63B7-609E-4BD9-45A0D686DA30}"/>
                </a:ext>
              </a:extLst>
            </p:cNvPr>
            <p:cNvGrpSpPr/>
            <p:nvPr/>
          </p:nvGrpSpPr>
          <p:grpSpPr>
            <a:xfrm>
              <a:off x="3972254" y="4591720"/>
              <a:ext cx="204014" cy="389402"/>
              <a:chOff x="7845235" y="4707565"/>
              <a:chExt cx="204014" cy="389402"/>
            </a:xfrm>
          </p:grpSpPr>
          <p:sp>
            <p:nvSpPr>
              <p:cNvPr id="7183" name="円弧 7182">
                <a:extLst>
                  <a:ext uri="{FF2B5EF4-FFF2-40B4-BE49-F238E27FC236}">
                    <a16:creationId xmlns:a16="http://schemas.microsoft.com/office/drawing/2014/main" id="{2EFA03E4-4567-2D9D-360E-2DB6302C1A62}"/>
                  </a:ext>
                </a:extLst>
              </p:cNvPr>
              <p:cNvSpPr/>
              <p:nvPr/>
            </p:nvSpPr>
            <p:spPr>
              <a:xfrm>
                <a:off x="7845649" y="4708460"/>
                <a:ext cx="203600" cy="206278"/>
              </a:xfrm>
              <a:prstGeom prst="arc">
                <a:avLst>
                  <a:gd name="adj1" fmla="val 18575308"/>
                  <a:gd name="adj2" fmla="val 2981308"/>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84" name="円弧 7183">
                <a:extLst>
                  <a:ext uri="{FF2B5EF4-FFF2-40B4-BE49-F238E27FC236}">
                    <a16:creationId xmlns:a16="http://schemas.microsoft.com/office/drawing/2014/main" id="{63C407CF-7CAA-FE5A-36D3-44EC4410B8FB}"/>
                  </a:ext>
                </a:extLst>
              </p:cNvPr>
              <p:cNvSpPr/>
              <p:nvPr/>
            </p:nvSpPr>
            <p:spPr>
              <a:xfrm flipH="1">
                <a:off x="7845235" y="4707565"/>
                <a:ext cx="203600" cy="206278"/>
              </a:xfrm>
              <a:prstGeom prst="arc">
                <a:avLst>
                  <a:gd name="adj1" fmla="val 18575308"/>
                  <a:gd name="adj2" fmla="val 2981308"/>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85" name="楕円 7184">
                <a:extLst>
                  <a:ext uri="{FF2B5EF4-FFF2-40B4-BE49-F238E27FC236}">
                    <a16:creationId xmlns:a16="http://schemas.microsoft.com/office/drawing/2014/main" id="{1A7A7946-9755-C8E3-9135-94ED04C923D8}"/>
                  </a:ext>
                </a:extLst>
              </p:cNvPr>
              <p:cNvSpPr/>
              <p:nvPr/>
            </p:nvSpPr>
            <p:spPr>
              <a:xfrm>
                <a:off x="7921130" y="4784776"/>
                <a:ext cx="52950" cy="53645"/>
              </a:xfrm>
              <a:prstGeom prst="ellipse">
                <a:avLst/>
              </a:prstGeom>
              <a:solidFill>
                <a:sysClr val="windowText" lastClr="000000"/>
              </a:solid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7186" name="円弧 7185">
                <a:extLst>
                  <a:ext uri="{FF2B5EF4-FFF2-40B4-BE49-F238E27FC236}">
                    <a16:creationId xmlns:a16="http://schemas.microsoft.com/office/drawing/2014/main" id="{879F7499-50E9-3044-C1CB-5F41E7D9716C}"/>
                  </a:ext>
                </a:extLst>
              </p:cNvPr>
              <p:cNvSpPr/>
              <p:nvPr/>
            </p:nvSpPr>
            <p:spPr>
              <a:xfrm>
                <a:off x="7876841" y="4740063"/>
                <a:ext cx="141215" cy="143073"/>
              </a:xfrm>
              <a:prstGeom prst="arc">
                <a:avLst>
                  <a:gd name="adj1" fmla="val 18684949"/>
                  <a:gd name="adj2" fmla="val 2963849"/>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87" name="円弧 7186">
                <a:extLst>
                  <a:ext uri="{FF2B5EF4-FFF2-40B4-BE49-F238E27FC236}">
                    <a16:creationId xmlns:a16="http://schemas.microsoft.com/office/drawing/2014/main" id="{19E17527-35CF-3BE9-0320-034E84779A9B}"/>
                  </a:ext>
                </a:extLst>
              </p:cNvPr>
              <p:cNvSpPr/>
              <p:nvPr/>
            </p:nvSpPr>
            <p:spPr>
              <a:xfrm flipH="1">
                <a:off x="7876427" y="4739167"/>
                <a:ext cx="141215" cy="143073"/>
              </a:xfrm>
              <a:prstGeom prst="arc">
                <a:avLst>
                  <a:gd name="adj1" fmla="val 18684949"/>
                  <a:gd name="adj2" fmla="val 2963849"/>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88" name="円柱 7187">
                <a:extLst>
                  <a:ext uri="{FF2B5EF4-FFF2-40B4-BE49-F238E27FC236}">
                    <a16:creationId xmlns:a16="http://schemas.microsoft.com/office/drawing/2014/main" id="{91C53769-B44E-766F-A154-F89088395F52}"/>
                  </a:ext>
                </a:extLst>
              </p:cNvPr>
              <p:cNvSpPr/>
              <p:nvPr/>
            </p:nvSpPr>
            <p:spPr>
              <a:xfrm>
                <a:off x="7906770" y="4893403"/>
                <a:ext cx="80944" cy="203564"/>
              </a:xfrm>
              <a:prstGeom prst="can">
                <a:avLst>
                  <a:gd name="adj" fmla="val 36538"/>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0" scaled="1"/>
                <a:tileRect/>
              </a:grad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cxnSp>
            <p:nvCxnSpPr>
              <p:cNvPr id="7189" name="直線コネクタ 7188">
                <a:extLst>
                  <a:ext uri="{FF2B5EF4-FFF2-40B4-BE49-F238E27FC236}">
                    <a16:creationId xmlns:a16="http://schemas.microsoft.com/office/drawing/2014/main" id="{0ADEC6C6-D068-697A-9A76-3FD999B9C5D5}"/>
                  </a:ext>
                </a:extLst>
              </p:cNvPr>
              <p:cNvCxnSpPr>
                <a:cxnSpLocks/>
              </p:cNvCxnSpPr>
              <p:nvPr/>
            </p:nvCxnSpPr>
            <p:spPr>
              <a:xfrm flipH="1">
                <a:off x="7947243" y="4824230"/>
                <a:ext cx="362" cy="84946"/>
              </a:xfrm>
              <a:prstGeom prst="line">
                <a:avLst/>
              </a:prstGeom>
              <a:noFill/>
              <a:ln w="12700" cap="flat" cmpd="sng" algn="ctr">
                <a:solidFill>
                  <a:srgbClr val="00B050"/>
                </a:solidFill>
                <a:prstDash val="solid"/>
              </a:ln>
              <a:effectLst/>
            </p:spPr>
          </p:cxnSp>
        </p:grpSp>
        <p:pic>
          <p:nvPicPr>
            <p:cNvPr id="36" name="グラフィックス 35" descr="男性 単色塗りつぶし">
              <a:extLst>
                <a:ext uri="{FF2B5EF4-FFF2-40B4-BE49-F238E27FC236}">
                  <a16:creationId xmlns:a16="http://schemas.microsoft.com/office/drawing/2014/main" id="{29B1586D-8A84-5D80-EEFF-A21DEACE1FF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25326" y="4699634"/>
              <a:ext cx="340200" cy="340200"/>
            </a:xfrm>
            <a:prstGeom prst="rect">
              <a:avLst/>
            </a:prstGeom>
          </p:spPr>
        </p:pic>
        <p:pic>
          <p:nvPicPr>
            <p:cNvPr id="37" name="グラフィックス 36" descr="男性 単色塗りつぶし">
              <a:extLst>
                <a:ext uri="{FF2B5EF4-FFF2-40B4-BE49-F238E27FC236}">
                  <a16:creationId xmlns:a16="http://schemas.microsoft.com/office/drawing/2014/main" id="{EE47679B-0486-46D0-7F8D-C1A3F50E00C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223827" y="4636205"/>
              <a:ext cx="340200" cy="340200"/>
            </a:xfrm>
            <a:prstGeom prst="rect">
              <a:avLst/>
            </a:prstGeom>
          </p:spPr>
        </p:pic>
        <p:pic>
          <p:nvPicPr>
            <p:cNvPr id="38" name="グラフィックス 37" descr="男性 単色塗りつぶし">
              <a:extLst>
                <a:ext uri="{FF2B5EF4-FFF2-40B4-BE49-F238E27FC236}">
                  <a16:creationId xmlns:a16="http://schemas.microsoft.com/office/drawing/2014/main" id="{76210996-40A1-1CF9-0E0A-034C652416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34016" y="4251777"/>
              <a:ext cx="340200" cy="340200"/>
            </a:xfrm>
            <a:prstGeom prst="rect">
              <a:avLst/>
            </a:prstGeom>
          </p:spPr>
        </p:pic>
        <p:sp>
          <p:nvSpPr>
            <p:cNvPr id="39" name="フリーフォーム: 図形 38">
              <a:extLst>
                <a:ext uri="{FF2B5EF4-FFF2-40B4-BE49-F238E27FC236}">
                  <a16:creationId xmlns:a16="http://schemas.microsoft.com/office/drawing/2014/main" id="{3E6D17DE-E8DD-F588-6F97-A50F43B0AA19}"/>
                </a:ext>
              </a:extLst>
            </p:cNvPr>
            <p:cNvSpPr/>
            <p:nvPr/>
          </p:nvSpPr>
          <p:spPr>
            <a:xfrm>
              <a:off x="1969947" y="4494802"/>
              <a:ext cx="4528957" cy="1533643"/>
            </a:xfrm>
            <a:custGeom>
              <a:avLst/>
              <a:gdLst>
                <a:gd name="connsiteX0" fmla="*/ 0 w 4569315"/>
                <a:gd name="connsiteY0" fmla="*/ 0 h 1052689"/>
                <a:gd name="connsiteX1" fmla="*/ 1909233 w 4569315"/>
                <a:gd name="connsiteY1" fmla="*/ 162984 h 1052689"/>
                <a:gd name="connsiteX2" fmla="*/ 2082800 w 4569315"/>
                <a:gd name="connsiteY2" fmla="*/ 376767 h 1052689"/>
                <a:gd name="connsiteX3" fmla="*/ 3725333 w 4569315"/>
                <a:gd name="connsiteY3" fmla="*/ 353484 h 1052689"/>
                <a:gd name="connsiteX4" fmla="*/ 4561416 w 4569315"/>
                <a:gd name="connsiteY4" fmla="*/ 537634 h 1052689"/>
                <a:gd name="connsiteX5" fmla="*/ 3263900 w 4569315"/>
                <a:gd name="connsiteY5" fmla="*/ 982134 h 1052689"/>
                <a:gd name="connsiteX6" fmla="*/ 1784350 w 4569315"/>
                <a:gd name="connsiteY6" fmla="*/ 1045634 h 1052689"/>
                <a:gd name="connsiteX0" fmla="*/ 0 w 4569000"/>
                <a:gd name="connsiteY0" fmla="*/ 0 h 1052689"/>
                <a:gd name="connsiteX1" fmla="*/ 1909233 w 4569000"/>
                <a:gd name="connsiteY1" fmla="*/ 162984 h 1052689"/>
                <a:gd name="connsiteX2" fmla="*/ 2228850 w 4569000"/>
                <a:gd name="connsiteY2" fmla="*/ 427567 h 1052689"/>
                <a:gd name="connsiteX3" fmla="*/ 3725333 w 4569000"/>
                <a:gd name="connsiteY3" fmla="*/ 353484 h 1052689"/>
                <a:gd name="connsiteX4" fmla="*/ 4561416 w 4569000"/>
                <a:gd name="connsiteY4" fmla="*/ 537634 h 1052689"/>
                <a:gd name="connsiteX5" fmla="*/ 3263900 w 4569000"/>
                <a:gd name="connsiteY5" fmla="*/ 982134 h 1052689"/>
                <a:gd name="connsiteX6" fmla="*/ 1784350 w 4569000"/>
                <a:gd name="connsiteY6" fmla="*/ 1045634 h 1052689"/>
                <a:gd name="connsiteX0" fmla="*/ 0 w 4568930"/>
                <a:gd name="connsiteY0" fmla="*/ 0 h 1052689"/>
                <a:gd name="connsiteX1" fmla="*/ 1909233 w 4568930"/>
                <a:gd name="connsiteY1" fmla="*/ 162984 h 1052689"/>
                <a:gd name="connsiteX2" fmla="*/ 2262716 w 4568930"/>
                <a:gd name="connsiteY2" fmla="*/ 406400 h 1052689"/>
                <a:gd name="connsiteX3" fmla="*/ 3725333 w 4568930"/>
                <a:gd name="connsiteY3" fmla="*/ 353484 h 1052689"/>
                <a:gd name="connsiteX4" fmla="*/ 4561416 w 4568930"/>
                <a:gd name="connsiteY4" fmla="*/ 537634 h 1052689"/>
                <a:gd name="connsiteX5" fmla="*/ 3263900 w 4568930"/>
                <a:gd name="connsiteY5" fmla="*/ 982134 h 1052689"/>
                <a:gd name="connsiteX6" fmla="*/ 1784350 w 4568930"/>
                <a:gd name="connsiteY6" fmla="*/ 1045634 h 1052689"/>
                <a:gd name="connsiteX0" fmla="*/ 0 w 4568930"/>
                <a:gd name="connsiteY0" fmla="*/ 0 h 1055087"/>
                <a:gd name="connsiteX1" fmla="*/ 1909233 w 4568930"/>
                <a:gd name="connsiteY1" fmla="*/ 162984 h 1055087"/>
                <a:gd name="connsiteX2" fmla="*/ 2262716 w 4568930"/>
                <a:gd name="connsiteY2" fmla="*/ 406400 h 1055087"/>
                <a:gd name="connsiteX3" fmla="*/ 3725333 w 4568930"/>
                <a:gd name="connsiteY3" fmla="*/ 353484 h 1055087"/>
                <a:gd name="connsiteX4" fmla="*/ 4561416 w 4568930"/>
                <a:gd name="connsiteY4" fmla="*/ 537634 h 1055087"/>
                <a:gd name="connsiteX5" fmla="*/ 3263900 w 4568930"/>
                <a:gd name="connsiteY5" fmla="*/ 982134 h 1055087"/>
                <a:gd name="connsiteX6" fmla="*/ 1870075 w 4568930"/>
                <a:gd name="connsiteY6" fmla="*/ 1048809 h 1055087"/>
                <a:gd name="connsiteX0" fmla="*/ 0 w 4561612"/>
                <a:gd name="connsiteY0" fmla="*/ 0 h 1177901"/>
                <a:gd name="connsiteX1" fmla="*/ 1909233 w 4561612"/>
                <a:gd name="connsiteY1" fmla="*/ 162984 h 1177901"/>
                <a:gd name="connsiteX2" fmla="*/ 2262716 w 4561612"/>
                <a:gd name="connsiteY2" fmla="*/ 406400 h 1177901"/>
                <a:gd name="connsiteX3" fmla="*/ 3725333 w 4561612"/>
                <a:gd name="connsiteY3" fmla="*/ 353484 h 1177901"/>
                <a:gd name="connsiteX4" fmla="*/ 4561416 w 4561612"/>
                <a:gd name="connsiteY4" fmla="*/ 537634 h 1177901"/>
                <a:gd name="connsiteX5" fmla="*/ 3658536 w 4561612"/>
                <a:gd name="connsiteY5" fmla="*/ 1155389 h 1177901"/>
                <a:gd name="connsiteX6" fmla="*/ 1870075 w 4561612"/>
                <a:gd name="connsiteY6" fmla="*/ 1048809 h 1177901"/>
                <a:gd name="connsiteX0" fmla="*/ 0 w 4600101"/>
                <a:gd name="connsiteY0" fmla="*/ 0 h 1177901"/>
                <a:gd name="connsiteX1" fmla="*/ 1909233 w 4600101"/>
                <a:gd name="connsiteY1" fmla="*/ 162984 h 1177901"/>
                <a:gd name="connsiteX2" fmla="*/ 2262716 w 4600101"/>
                <a:gd name="connsiteY2" fmla="*/ 406400 h 1177901"/>
                <a:gd name="connsiteX3" fmla="*/ 3725333 w 4600101"/>
                <a:gd name="connsiteY3" fmla="*/ 353484 h 1177901"/>
                <a:gd name="connsiteX4" fmla="*/ 4599917 w 4600101"/>
                <a:gd name="connsiteY4" fmla="*/ 537634 h 1177901"/>
                <a:gd name="connsiteX5" fmla="*/ 3658536 w 4600101"/>
                <a:gd name="connsiteY5" fmla="*/ 1155389 h 1177901"/>
                <a:gd name="connsiteX6" fmla="*/ 1870075 w 4600101"/>
                <a:gd name="connsiteY6" fmla="*/ 1048809 h 1177901"/>
                <a:gd name="connsiteX0" fmla="*/ 0 w 5013912"/>
                <a:gd name="connsiteY0" fmla="*/ 0 h 1177901"/>
                <a:gd name="connsiteX1" fmla="*/ 1909233 w 5013912"/>
                <a:gd name="connsiteY1" fmla="*/ 162984 h 1177901"/>
                <a:gd name="connsiteX2" fmla="*/ 2262716 w 5013912"/>
                <a:gd name="connsiteY2" fmla="*/ 406400 h 1177901"/>
                <a:gd name="connsiteX3" fmla="*/ 3725333 w 5013912"/>
                <a:gd name="connsiteY3" fmla="*/ 353484 h 1177901"/>
                <a:gd name="connsiteX4" fmla="*/ 5013803 w 5013912"/>
                <a:gd name="connsiteY4" fmla="*/ 672387 h 1177901"/>
                <a:gd name="connsiteX5" fmla="*/ 3658536 w 5013912"/>
                <a:gd name="connsiteY5" fmla="*/ 1155389 h 1177901"/>
                <a:gd name="connsiteX6" fmla="*/ 1870075 w 5013912"/>
                <a:gd name="connsiteY6" fmla="*/ 1048809 h 1177901"/>
                <a:gd name="connsiteX0" fmla="*/ 0 w 5013912"/>
                <a:gd name="connsiteY0" fmla="*/ 0 h 1177901"/>
                <a:gd name="connsiteX1" fmla="*/ 1909233 w 5013912"/>
                <a:gd name="connsiteY1" fmla="*/ 162984 h 1177901"/>
                <a:gd name="connsiteX2" fmla="*/ 2262716 w 5013912"/>
                <a:gd name="connsiteY2" fmla="*/ 406400 h 1177901"/>
                <a:gd name="connsiteX3" fmla="*/ 3725333 w 5013912"/>
                <a:gd name="connsiteY3" fmla="*/ 353484 h 1177901"/>
                <a:gd name="connsiteX4" fmla="*/ 5013803 w 5013912"/>
                <a:gd name="connsiteY4" fmla="*/ 672387 h 1177901"/>
                <a:gd name="connsiteX5" fmla="*/ 3658536 w 5013912"/>
                <a:gd name="connsiteY5" fmla="*/ 1155389 h 1177901"/>
                <a:gd name="connsiteX6" fmla="*/ 1870075 w 5013912"/>
                <a:gd name="connsiteY6" fmla="*/ 1048809 h 1177901"/>
                <a:gd name="connsiteX0" fmla="*/ 0 w 5013902"/>
                <a:gd name="connsiteY0" fmla="*/ 0 h 1177901"/>
                <a:gd name="connsiteX1" fmla="*/ 1909233 w 5013902"/>
                <a:gd name="connsiteY1" fmla="*/ 162984 h 1177901"/>
                <a:gd name="connsiteX2" fmla="*/ 2262716 w 5013902"/>
                <a:gd name="connsiteY2" fmla="*/ 406400 h 1177901"/>
                <a:gd name="connsiteX3" fmla="*/ 2746433 w 5013902"/>
                <a:gd name="connsiteY3" fmla="*/ 371553 h 1177901"/>
                <a:gd name="connsiteX4" fmla="*/ 3725333 w 5013902"/>
                <a:gd name="connsiteY4" fmla="*/ 353484 h 1177901"/>
                <a:gd name="connsiteX5" fmla="*/ 5013803 w 5013902"/>
                <a:gd name="connsiteY5" fmla="*/ 672387 h 1177901"/>
                <a:gd name="connsiteX6" fmla="*/ 3658536 w 5013902"/>
                <a:gd name="connsiteY6" fmla="*/ 1155389 h 1177901"/>
                <a:gd name="connsiteX7" fmla="*/ 1870075 w 5013902"/>
                <a:gd name="connsiteY7" fmla="*/ 1048809 h 1177901"/>
                <a:gd name="connsiteX0" fmla="*/ 0 w 5013894"/>
                <a:gd name="connsiteY0" fmla="*/ 81013 h 1258914"/>
                <a:gd name="connsiteX1" fmla="*/ 1909233 w 5013894"/>
                <a:gd name="connsiteY1" fmla="*/ 243997 h 1258914"/>
                <a:gd name="connsiteX2" fmla="*/ 2262716 w 5013894"/>
                <a:gd name="connsiteY2" fmla="*/ 487413 h 1258914"/>
                <a:gd name="connsiteX3" fmla="*/ 3295073 w 5013894"/>
                <a:gd name="connsiteY3" fmla="*/ 179 h 1258914"/>
                <a:gd name="connsiteX4" fmla="*/ 3725333 w 5013894"/>
                <a:gd name="connsiteY4" fmla="*/ 434497 h 1258914"/>
                <a:gd name="connsiteX5" fmla="*/ 5013803 w 5013894"/>
                <a:gd name="connsiteY5" fmla="*/ 753400 h 1258914"/>
                <a:gd name="connsiteX6" fmla="*/ 3658536 w 5013894"/>
                <a:gd name="connsiteY6" fmla="*/ 1236402 h 1258914"/>
                <a:gd name="connsiteX7" fmla="*/ 1870075 w 5013894"/>
                <a:gd name="connsiteY7" fmla="*/ 1129822 h 1258914"/>
                <a:gd name="connsiteX0" fmla="*/ 0 w 5014717"/>
                <a:gd name="connsiteY0" fmla="*/ 81061 h 1258962"/>
                <a:gd name="connsiteX1" fmla="*/ 1909233 w 5014717"/>
                <a:gd name="connsiteY1" fmla="*/ 244045 h 1258962"/>
                <a:gd name="connsiteX2" fmla="*/ 2262716 w 5014717"/>
                <a:gd name="connsiteY2" fmla="*/ 487461 h 1258962"/>
                <a:gd name="connsiteX3" fmla="*/ 3295073 w 5014717"/>
                <a:gd name="connsiteY3" fmla="*/ 227 h 1258962"/>
                <a:gd name="connsiteX4" fmla="*/ 3860086 w 5014717"/>
                <a:gd name="connsiteY4" fmla="*/ 367168 h 1258962"/>
                <a:gd name="connsiteX5" fmla="*/ 5013803 w 5014717"/>
                <a:gd name="connsiteY5" fmla="*/ 753448 h 1258962"/>
                <a:gd name="connsiteX6" fmla="*/ 3658536 w 5014717"/>
                <a:gd name="connsiteY6" fmla="*/ 1236450 h 1258962"/>
                <a:gd name="connsiteX7" fmla="*/ 1870075 w 5014717"/>
                <a:gd name="connsiteY7" fmla="*/ 1129870 h 1258962"/>
                <a:gd name="connsiteX0" fmla="*/ 0 w 5014717"/>
                <a:gd name="connsiteY0" fmla="*/ 81061 h 1258962"/>
                <a:gd name="connsiteX1" fmla="*/ 1909233 w 5014717"/>
                <a:gd name="connsiteY1" fmla="*/ 244045 h 1258962"/>
                <a:gd name="connsiteX2" fmla="*/ 2262716 w 5014717"/>
                <a:gd name="connsiteY2" fmla="*/ 487461 h 1258962"/>
                <a:gd name="connsiteX3" fmla="*/ 3295073 w 5014717"/>
                <a:gd name="connsiteY3" fmla="*/ 227 h 1258962"/>
                <a:gd name="connsiteX4" fmla="*/ 3860086 w 5014717"/>
                <a:gd name="connsiteY4" fmla="*/ 367168 h 1258962"/>
                <a:gd name="connsiteX5" fmla="*/ 5013803 w 5014717"/>
                <a:gd name="connsiteY5" fmla="*/ 753448 h 1258962"/>
                <a:gd name="connsiteX6" fmla="*/ 3658536 w 5014717"/>
                <a:gd name="connsiteY6" fmla="*/ 1236450 h 1258962"/>
                <a:gd name="connsiteX7" fmla="*/ 1870075 w 5014717"/>
                <a:gd name="connsiteY7" fmla="*/ 1129870 h 1258962"/>
                <a:gd name="connsiteX0" fmla="*/ 0 w 5014730"/>
                <a:gd name="connsiteY0" fmla="*/ 119536 h 1297437"/>
                <a:gd name="connsiteX1" fmla="*/ 1909233 w 5014730"/>
                <a:gd name="connsiteY1" fmla="*/ 282520 h 1297437"/>
                <a:gd name="connsiteX2" fmla="*/ 2262716 w 5014730"/>
                <a:gd name="connsiteY2" fmla="*/ 525936 h 1297437"/>
                <a:gd name="connsiteX3" fmla="*/ 3218071 w 5014730"/>
                <a:gd name="connsiteY3" fmla="*/ 201 h 1297437"/>
                <a:gd name="connsiteX4" fmla="*/ 3860086 w 5014730"/>
                <a:gd name="connsiteY4" fmla="*/ 405643 h 1297437"/>
                <a:gd name="connsiteX5" fmla="*/ 5013803 w 5014730"/>
                <a:gd name="connsiteY5" fmla="*/ 791923 h 1297437"/>
                <a:gd name="connsiteX6" fmla="*/ 3658536 w 5014730"/>
                <a:gd name="connsiteY6" fmla="*/ 1274925 h 1297437"/>
                <a:gd name="connsiteX7" fmla="*/ 1870075 w 5014730"/>
                <a:gd name="connsiteY7" fmla="*/ 1168345 h 1297437"/>
                <a:gd name="connsiteX0" fmla="*/ 0 w 5015089"/>
                <a:gd name="connsiteY0" fmla="*/ 119536 h 1297437"/>
                <a:gd name="connsiteX1" fmla="*/ 1909233 w 5015089"/>
                <a:gd name="connsiteY1" fmla="*/ 282520 h 1297437"/>
                <a:gd name="connsiteX2" fmla="*/ 2262716 w 5015089"/>
                <a:gd name="connsiteY2" fmla="*/ 525936 h 1297437"/>
                <a:gd name="connsiteX3" fmla="*/ 3218071 w 5015089"/>
                <a:gd name="connsiteY3" fmla="*/ 201 h 1297437"/>
                <a:gd name="connsiteX4" fmla="*/ 3860086 w 5015089"/>
                <a:gd name="connsiteY4" fmla="*/ 405643 h 1297437"/>
                <a:gd name="connsiteX5" fmla="*/ 5013803 w 5015089"/>
                <a:gd name="connsiteY5" fmla="*/ 791923 h 1297437"/>
                <a:gd name="connsiteX6" fmla="*/ 4078428 w 5015089"/>
                <a:gd name="connsiteY6" fmla="*/ 1163054 h 1297437"/>
                <a:gd name="connsiteX7" fmla="*/ 3658536 w 5015089"/>
                <a:gd name="connsiteY7" fmla="*/ 1274925 h 1297437"/>
                <a:gd name="connsiteX8" fmla="*/ 1870075 w 5015089"/>
                <a:gd name="connsiteY8" fmla="*/ 1168345 h 1297437"/>
                <a:gd name="connsiteX0" fmla="*/ 0 w 5013804"/>
                <a:gd name="connsiteY0" fmla="*/ 119536 h 1297437"/>
                <a:gd name="connsiteX1" fmla="*/ 1909233 w 5013804"/>
                <a:gd name="connsiteY1" fmla="*/ 282520 h 1297437"/>
                <a:gd name="connsiteX2" fmla="*/ 2262716 w 5013804"/>
                <a:gd name="connsiteY2" fmla="*/ 525936 h 1297437"/>
                <a:gd name="connsiteX3" fmla="*/ 3218071 w 5013804"/>
                <a:gd name="connsiteY3" fmla="*/ 201 h 1297437"/>
                <a:gd name="connsiteX4" fmla="*/ 3860086 w 5013804"/>
                <a:gd name="connsiteY4" fmla="*/ 405643 h 1297437"/>
                <a:gd name="connsiteX5" fmla="*/ 5013803 w 5013804"/>
                <a:gd name="connsiteY5" fmla="*/ 791923 h 1297437"/>
                <a:gd name="connsiteX6" fmla="*/ 3868878 w 5013804"/>
                <a:gd name="connsiteY6" fmla="*/ 943979 h 1297437"/>
                <a:gd name="connsiteX7" fmla="*/ 3658536 w 5013804"/>
                <a:gd name="connsiteY7" fmla="*/ 1274925 h 1297437"/>
                <a:gd name="connsiteX8" fmla="*/ 1870075 w 5013804"/>
                <a:gd name="connsiteY8" fmla="*/ 1168345 h 1297437"/>
                <a:gd name="connsiteX0" fmla="*/ 0 w 5013804"/>
                <a:gd name="connsiteY0" fmla="*/ 119536 h 1533648"/>
                <a:gd name="connsiteX1" fmla="*/ 1909233 w 5013804"/>
                <a:gd name="connsiteY1" fmla="*/ 282520 h 1533648"/>
                <a:gd name="connsiteX2" fmla="*/ 2262716 w 5013804"/>
                <a:gd name="connsiteY2" fmla="*/ 525936 h 1533648"/>
                <a:gd name="connsiteX3" fmla="*/ 3218071 w 5013804"/>
                <a:gd name="connsiteY3" fmla="*/ 201 h 1533648"/>
                <a:gd name="connsiteX4" fmla="*/ 3860086 w 5013804"/>
                <a:gd name="connsiteY4" fmla="*/ 405643 h 1533648"/>
                <a:gd name="connsiteX5" fmla="*/ 5013803 w 5013804"/>
                <a:gd name="connsiteY5" fmla="*/ 791923 h 1533648"/>
                <a:gd name="connsiteX6" fmla="*/ 3868878 w 5013804"/>
                <a:gd name="connsiteY6" fmla="*/ 943979 h 1533648"/>
                <a:gd name="connsiteX7" fmla="*/ 3134661 w 5013804"/>
                <a:gd name="connsiteY7" fmla="*/ 1522575 h 1533648"/>
                <a:gd name="connsiteX8" fmla="*/ 1870075 w 5013804"/>
                <a:gd name="connsiteY8" fmla="*/ 1168345 h 1533648"/>
                <a:gd name="connsiteX0" fmla="*/ 0 w 5015403"/>
                <a:gd name="connsiteY0" fmla="*/ 119536 h 1533648"/>
                <a:gd name="connsiteX1" fmla="*/ 1909233 w 5015403"/>
                <a:gd name="connsiteY1" fmla="*/ 282520 h 1533648"/>
                <a:gd name="connsiteX2" fmla="*/ 2262716 w 5015403"/>
                <a:gd name="connsiteY2" fmla="*/ 525936 h 1533648"/>
                <a:gd name="connsiteX3" fmla="*/ 3218071 w 5015403"/>
                <a:gd name="connsiteY3" fmla="*/ 201 h 1533648"/>
                <a:gd name="connsiteX4" fmla="*/ 3860086 w 5015403"/>
                <a:gd name="connsiteY4" fmla="*/ 405643 h 1533648"/>
                <a:gd name="connsiteX5" fmla="*/ 5013803 w 5015403"/>
                <a:gd name="connsiteY5" fmla="*/ 791923 h 1533648"/>
                <a:gd name="connsiteX6" fmla="*/ 3592653 w 5015403"/>
                <a:gd name="connsiteY6" fmla="*/ 924929 h 1533648"/>
                <a:gd name="connsiteX7" fmla="*/ 3134661 w 5015403"/>
                <a:gd name="connsiteY7" fmla="*/ 1522575 h 1533648"/>
                <a:gd name="connsiteX8" fmla="*/ 1870075 w 5015403"/>
                <a:gd name="connsiteY8" fmla="*/ 1168345 h 1533648"/>
                <a:gd name="connsiteX0" fmla="*/ 0 w 4528957"/>
                <a:gd name="connsiteY0" fmla="*/ 119531 h 1533643"/>
                <a:gd name="connsiteX1" fmla="*/ 1909233 w 4528957"/>
                <a:gd name="connsiteY1" fmla="*/ 282515 h 1533643"/>
                <a:gd name="connsiteX2" fmla="*/ 2262716 w 4528957"/>
                <a:gd name="connsiteY2" fmla="*/ 525931 h 1533643"/>
                <a:gd name="connsiteX3" fmla="*/ 3218071 w 4528957"/>
                <a:gd name="connsiteY3" fmla="*/ 196 h 1533643"/>
                <a:gd name="connsiteX4" fmla="*/ 3860086 w 4528957"/>
                <a:gd name="connsiteY4" fmla="*/ 405638 h 1533643"/>
                <a:gd name="connsiteX5" fmla="*/ 4526123 w 4528957"/>
                <a:gd name="connsiteY5" fmla="*/ 730958 h 1533643"/>
                <a:gd name="connsiteX6" fmla="*/ 3592653 w 4528957"/>
                <a:gd name="connsiteY6" fmla="*/ 924924 h 1533643"/>
                <a:gd name="connsiteX7" fmla="*/ 3134661 w 4528957"/>
                <a:gd name="connsiteY7" fmla="*/ 1522570 h 1533643"/>
                <a:gd name="connsiteX8" fmla="*/ 1870075 w 4528957"/>
                <a:gd name="connsiteY8" fmla="*/ 1168340 h 1533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28957" h="1533643">
                  <a:moveTo>
                    <a:pt x="0" y="119531"/>
                  </a:moveTo>
                  <a:cubicBezTo>
                    <a:pt x="781050" y="169626"/>
                    <a:pt x="1532114" y="214782"/>
                    <a:pt x="1909233" y="282515"/>
                  </a:cubicBezTo>
                  <a:cubicBezTo>
                    <a:pt x="2286352" y="350248"/>
                    <a:pt x="2044576" y="572984"/>
                    <a:pt x="2262716" y="525931"/>
                  </a:cubicBezTo>
                  <a:cubicBezTo>
                    <a:pt x="2480856" y="478878"/>
                    <a:pt x="2974302" y="9015"/>
                    <a:pt x="3218071" y="196"/>
                  </a:cubicBezTo>
                  <a:cubicBezTo>
                    <a:pt x="3461840" y="-8623"/>
                    <a:pt x="3642077" y="283844"/>
                    <a:pt x="3860086" y="405638"/>
                  </a:cubicBezTo>
                  <a:cubicBezTo>
                    <a:pt x="4078095" y="527432"/>
                    <a:pt x="4570695" y="644410"/>
                    <a:pt x="4526123" y="730958"/>
                  </a:cubicBezTo>
                  <a:cubicBezTo>
                    <a:pt x="4481551" y="817506"/>
                    <a:pt x="3824563" y="792989"/>
                    <a:pt x="3592653" y="924924"/>
                  </a:cubicBezTo>
                  <a:cubicBezTo>
                    <a:pt x="3360743" y="1056859"/>
                    <a:pt x="3502720" y="1521688"/>
                    <a:pt x="3134661" y="1522570"/>
                  </a:cubicBezTo>
                  <a:cubicBezTo>
                    <a:pt x="2671817" y="1607237"/>
                    <a:pt x="2378428" y="1178923"/>
                    <a:pt x="1870075" y="1168340"/>
                  </a:cubicBezTo>
                </a:path>
              </a:pathLst>
            </a:custGeom>
            <a:noFill/>
            <a:ln>
              <a:solidFill>
                <a:srgbClr val="FF0000"/>
              </a:solidFill>
              <a:prstDash val="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a:p>
          </p:txBody>
        </p:sp>
        <p:pic>
          <p:nvPicPr>
            <p:cNvPr id="40" name="コンテンツ プレースホルダー 188" descr="ロボット 単色塗りつぶし">
              <a:extLst>
                <a:ext uri="{FF2B5EF4-FFF2-40B4-BE49-F238E27FC236}">
                  <a16:creationId xmlns:a16="http://schemas.microsoft.com/office/drawing/2014/main" id="{35C97F4F-45CC-7BAF-95D7-C7EC2C5AF5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6194324" y="4824378"/>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コンテンツ プレースホルダー 188" descr="ロボット 単色塗りつぶし">
              <a:extLst>
                <a:ext uri="{FF2B5EF4-FFF2-40B4-BE49-F238E27FC236}">
                  <a16:creationId xmlns:a16="http://schemas.microsoft.com/office/drawing/2014/main" id="{BB2F0DE9-DA7B-20B1-EAA5-88D26962607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4140354" y="4726992"/>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コンテンツ プレースホルダー 188" descr="ロボット 単色塗りつぶし">
              <a:extLst>
                <a:ext uri="{FF2B5EF4-FFF2-40B4-BE49-F238E27FC236}">
                  <a16:creationId xmlns:a16="http://schemas.microsoft.com/office/drawing/2014/main" id="{F3091AA6-E3BA-7D38-55BD-628964ECA52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5094145" y="5321784"/>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コンテンツ プレースホルダー 188" descr="ロボット 単色塗りつぶし">
              <a:extLst>
                <a:ext uri="{FF2B5EF4-FFF2-40B4-BE49-F238E27FC236}">
                  <a16:creationId xmlns:a16="http://schemas.microsoft.com/office/drawing/2014/main" id="{D22105E4-FA77-02F3-8D65-13321296051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5199996" y="4693254"/>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コンテンツ プレースホルダー 188" descr="ロボット 単色塗りつぶし">
              <a:extLst>
                <a:ext uri="{FF2B5EF4-FFF2-40B4-BE49-F238E27FC236}">
                  <a16:creationId xmlns:a16="http://schemas.microsoft.com/office/drawing/2014/main" id="{F12CB3D9-5A15-36E6-C599-BAA875B4B8B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3331993" y="4483563"/>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グラフィックス 44" descr="男性 単色塗りつぶし">
              <a:extLst>
                <a:ext uri="{FF2B5EF4-FFF2-40B4-BE49-F238E27FC236}">
                  <a16:creationId xmlns:a16="http://schemas.microsoft.com/office/drawing/2014/main" id="{FAAEBF05-E251-B441-35A7-DFF45CAF9D7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14521" y="4755553"/>
              <a:ext cx="340200" cy="340200"/>
            </a:xfrm>
            <a:prstGeom prst="rect">
              <a:avLst/>
            </a:prstGeom>
          </p:spPr>
        </p:pic>
        <p:pic>
          <p:nvPicPr>
            <p:cNvPr id="46" name="グラフィックス 45" descr="男性 単色塗りつぶし">
              <a:extLst>
                <a:ext uri="{FF2B5EF4-FFF2-40B4-BE49-F238E27FC236}">
                  <a16:creationId xmlns:a16="http://schemas.microsoft.com/office/drawing/2014/main" id="{31884FAF-AF1F-B956-B2A6-D37E28EE40E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66035" y="5210924"/>
              <a:ext cx="340200" cy="340200"/>
            </a:xfrm>
            <a:prstGeom prst="rect">
              <a:avLst/>
            </a:prstGeom>
          </p:spPr>
        </p:pic>
        <p:pic>
          <p:nvPicPr>
            <p:cNvPr id="47" name="グラフィックス 46" descr="男性 単色塗りつぶし">
              <a:extLst>
                <a:ext uri="{FF2B5EF4-FFF2-40B4-BE49-F238E27FC236}">
                  <a16:creationId xmlns:a16="http://schemas.microsoft.com/office/drawing/2014/main" id="{6938EEAE-C200-A77B-2DB9-3870134DA5D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590271" y="5238161"/>
              <a:ext cx="340200" cy="340200"/>
            </a:xfrm>
            <a:prstGeom prst="rect">
              <a:avLst/>
            </a:prstGeom>
          </p:spPr>
        </p:pic>
        <p:pic>
          <p:nvPicPr>
            <p:cNvPr id="48" name="グラフィックス 47" descr="男性 単色塗りつぶし">
              <a:extLst>
                <a:ext uri="{FF2B5EF4-FFF2-40B4-BE49-F238E27FC236}">
                  <a16:creationId xmlns:a16="http://schemas.microsoft.com/office/drawing/2014/main" id="{2A630F04-3C8F-7C9F-0895-70625D00B2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01683" y="5033371"/>
              <a:ext cx="340200" cy="340200"/>
            </a:xfrm>
            <a:prstGeom prst="rect">
              <a:avLst/>
            </a:prstGeom>
          </p:spPr>
        </p:pic>
        <p:pic>
          <p:nvPicPr>
            <p:cNvPr id="49" name="グラフィックス 48" descr="男性 単色塗りつぶし">
              <a:extLst>
                <a:ext uri="{FF2B5EF4-FFF2-40B4-BE49-F238E27FC236}">
                  <a16:creationId xmlns:a16="http://schemas.microsoft.com/office/drawing/2014/main" id="{552EADCB-57FF-5BF4-33FB-E4CD51FD6D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85006" y="4941514"/>
              <a:ext cx="340200" cy="340200"/>
            </a:xfrm>
            <a:prstGeom prst="rect">
              <a:avLst/>
            </a:prstGeom>
          </p:spPr>
        </p:pic>
        <p:grpSp>
          <p:nvGrpSpPr>
            <p:cNvPr id="50" name="グループ化 49">
              <a:extLst>
                <a:ext uri="{FF2B5EF4-FFF2-40B4-BE49-F238E27FC236}">
                  <a16:creationId xmlns:a16="http://schemas.microsoft.com/office/drawing/2014/main" id="{DD205E7B-9109-ADE7-D969-A2D2FAF9C060}"/>
                </a:ext>
              </a:extLst>
            </p:cNvPr>
            <p:cNvGrpSpPr/>
            <p:nvPr/>
          </p:nvGrpSpPr>
          <p:grpSpPr>
            <a:xfrm>
              <a:off x="3503348" y="4120807"/>
              <a:ext cx="246298" cy="630886"/>
              <a:chOff x="3503348" y="4120807"/>
              <a:chExt cx="246298" cy="630886"/>
            </a:xfrm>
          </p:grpSpPr>
          <p:cxnSp>
            <p:nvCxnSpPr>
              <p:cNvPr id="56" name="直線コネクタ 55">
                <a:extLst>
                  <a:ext uri="{FF2B5EF4-FFF2-40B4-BE49-F238E27FC236}">
                    <a16:creationId xmlns:a16="http://schemas.microsoft.com/office/drawing/2014/main" id="{D16FD838-4B7E-24C2-6B5E-BEFFDF406477}"/>
                  </a:ext>
                </a:extLst>
              </p:cNvPr>
              <p:cNvCxnSpPr/>
              <p:nvPr/>
            </p:nvCxnSpPr>
            <p:spPr>
              <a:xfrm flipH="1">
                <a:off x="3503348" y="4231881"/>
                <a:ext cx="123148" cy="519812"/>
              </a:xfrm>
              <a:prstGeom prst="line">
                <a:avLst/>
              </a:prstGeom>
              <a:noFill/>
              <a:ln w="12700" cap="rnd" cmpd="sng" algn="ctr">
                <a:solidFill>
                  <a:srgbClr val="003A97"/>
                </a:solidFill>
                <a:prstDash val="solid"/>
              </a:ln>
              <a:effectLst/>
            </p:spPr>
          </p:cxnSp>
          <p:cxnSp>
            <p:nvCxnSpPr>
              <p:cNvPr id="57" name="直線コネクタ 56">
                <a:extLst>
                  <a:ext uri="{FF2B5EF4-FFF2-40B4-BE49-F238E27FC236}">
                    <a16:creationId xmlns:a16="http://schemas.microsoft.com/office/drawing/2014/main" id="{67605DBC-6AAA-7ECA-2AFF-7C5A9443529C}"/>
                  </a:ext>
                </a:extLst>
              </p:cNvPr>
              <p:cNvCxnSpPr/>
              <p:nvPr/>
            </p:nvCxnSpPr>
            <p:spPr>
              <a:xfrm>
                <a:off x="3626498" y="4231806"/>
                <a:ext cx="123148" cy="519812"/>
              </a:xfrm>
              <a:prstGeom prst="line">
                <a:avLst/>
              </a:prstGeom>
              <a:noFill/>
              <a:ln w="12700" cap="rnd" cmpd="sng" algn="ctr">
                <a:solidFill>
                  <a:srgbClr val="003A97"/>
                </a:solidFill>
                <a:prstDash val="solid"/>
              </a:ln>
              <a:effectLst/>
            </p:spPr>
          </p:cxnSp>
          <p:sp>
            <p:nvSpPr>
              <p:cNvPr id="58" name="楕円 57">
                <a:extLst>
                  <a:ext uri="{FF2B5EF4-FFF2-40B4-BE49-F238E27FC236}">
                    <a16:creationId xmlns:a16="http://schemas.microsoft.com/office/drawing/2014/main" id="{B538465C-3386-E8F7-5187-E80147A474B7}"/>
                  </a:ext>
                </a:extLst>
              </p:cNvPr>
              <p:cNvSpPr/>
              <p:nvPr/>
            </p:nvSpPr>
            <p:spPr>
              <a:xfrm>
                <a:off x="3595897" y="4210974"/>
                <a:ext cx="61567" cy="62377"/>
              </a:xfrm>
              <a:prstGeom prst="ellipse">
                <a:avLst/>
              </a:prstGeom>
              <a:solidFill>
                <a:sysClr val="windowText" lastClr="000000"/>
              </a:solidFill>
              <a:ln w="12700" cap="flat"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cxnSp>
            <p:nvCxnSpPr>
              <p:cNvPr id="59" name="直線コネクタ 58">
                <a:extLst>
                  <a:ext uri="{FF2B5EF4-FFF2-40B4-BE49-F238E27FC236}">
                    <a16:creationId xmlns:a16="http://schemas.microsoft.com/office/drawing/2014/main" id="{47542787-8C82-0120-E128-3C9D88EC443B}"/>
                  </a:ext>
                </a:extLst>
              </p:cNvPr>
              <p:cNvCxnSpPr/>
              <p:nvPr/>
            </p:nvCxnSpPr>
            <p:spPr>
              <a:xfrm flipH="1">
                <a:off x="3521383" y="4571791"/>
                <a:ext cx="187552" cy="87319"/>
              </a:xfrm>
              <a:prstGeom prst="line">
                <a:avLst/>
              </a:prstGeom>
              <a:noFill/>
              <a:ln w="12700" cap="flat" cmpd="sng" algn="ctr">
                <a:solidFill>
                  <a:srgbClr val="003A97"/>
                </a:solidFill>
                <a:prstDash val="solid"/>
              </a:ln>
              <a:effectLst/>
            </p:spPr>
          </p:cxnSp>
          <p:cxnSp>
            <p:nvCxnSpPr>
              <p:cNvPr id="60" name="直線コネクタ 59">
                <a:extLst>
                  <a:ext uri="{FF2B5EF4-FFF2-40B4-BE49-F238E27FC236}">
                    <a16:creationId xmlns:a16="http://schemas.microsoft.com/office/drawing/2014/main" id="{4D74BD71-354F-2EA5-72B4-451011591566}"/>
                  </a:ext>
                </a:extLst>
              </p:cNvPr>
              <p:cNvCxnSpPr/>
              <p:nvPr/>
            </p:nvCxnSpPr>
            <p:spPr>
              <a:xfrm>
                <a:off x="3566309" y="4500645"/>
                <a:ext cx="141268" cy="65771"/>
              </a:xfrm>
              <a:prstGeom prst="line">
                <a:avLst/>
              </a:prstGeom>
              <a:noFill/>
              <a:ln w="12700" cap="flat" cmpd="sng" algn="ctr">
                <a:solidFill>
                  <a:srgbClr val="003A97"/>
                </a:solidFill>
                <a:prstDash val="solid"/>
              </a:ln>
              <a:effectLst/>
            </p:spPr>
          </p:cxnSp>
          <p:cxnSp>
            <p:nvCxnSpPr>
              <p:cNvPr id="61" name="直線コネクタ 60">
                <a:extLst>
                  <a:ext uri="{FF2B5EF4-FFF2-40B4-BE49-F238E27FC236}">
                    <a16:creationId xmlns:a16="http://schemas.microsoft.com/office/drawing/2014/main" id="{E1844030-D1E6-B529-B861-4712BCDEC680}"/>
                  </a:ext>
                </a:extLst>
              </p:cNvPr>
              <p:cNvCxnSpPr/>
              <p:nvPr/>
            </p:nvCxnSpPr>
            <p:spPr>
              <a:xfrm flipH="1">
                <a:off x="3562803" y="4433765"/>
                <a:ext cx="121199" cy="56427"/>
              </a:xfrm>
              <a:prstGeom prst="line">
                <a:avLst/>
              </a:prstGeom>
              <a:noFill/>
              <a:ln w="12700" cap="flat" cmpd="sng" algn="ctr">
                <a:solidFill>
                  <a:srgbClr val="003A97"/>
                </a:solidFill>
                <a:prstDash val="solid"/>
              </a:ln>
              <a:effectLst/>
            </p:spPr>
          </p:cxnSp>
          <p:sp>
            <p:nvSpPr>
              <p:cNvPr id="62" name="円弧 61">
                <a:extLst>
                  <a:ext uri="{FF2B5EF4-FFF2-40B4-BE49-F238E27FC236}">
                    <a16:creationId xmlns:a16="http://schemas.microsoft.com/office/drawing/2014/main" id="{B70C48D4-8D71-950D-2A7C-2E60C43FB10E}"/>
                  </a:ext>
                </a:extLst>
              </p:cNvPr>
              <p:cNvSpPr/>
              <p:nvPr/>
            </p:nvSpPr>
            <p:spPr>
              <a:xfrm>
                <a:off x="3545732" y="4158594"/>
                <a:ext cx="164198" cy="166358"/>
              </a:xfrm>
              <a:prstGeom prst="arc">
                <a:avLst>
                  <a:gd name="adj1" fmla="val 18684949"/>
                  <a:gd name="adj2" fmla="val 2963849"/>
                </a:avLst>
              </a:prstGeom>
              <a:noFill/>
              <a:ln w="12700" cap="rnd"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63" name="円弧 62">
                <a:extLst>
                  <a:ext uri="{FF2B5EF4-FFF2-40B4-BE49-F238E27FC236}">
                    <a16:creationId xmlns:a16="http://schemas.microsoft.com/office/drawing/2014/main" id="{17FD37BB-A937-81B2-2507-056314F8C365}"/>
                  </a:ext>
                </a:extLst>
              </p:cNvPr>
              <p:cNvSpPr/>
              <p:nvPr/>
            </p:nvSpPr>
            <p:spPr>
              <a:xfrm>
                <a:off x="3509463" y="4121848"/>
                <a:ext cx="236737" cy="239851"/>
              </a:xfrm>
              <a:prstGeom prst="arc">
                <a:avLst>
                  <a:gd name="adj1" fmla="val 18575308"/>
                  <a:gd name="adj2" fmla="val 2981308"/>
                </a:avLst>
              </a:prstGeom>
              <a:noFill/>
              <a:ln w="12700" cap="rnd"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68" name="円弧 7167">
                <a:extLst>
                  <a:ext uri="{FF2B5EF4-FFF2-40B4-BE49-F238E27FC236}">
                    <a16:creationId xmlns:a16="http://schemas.microsoft.com/office/drawing/2014/main" id="{16F7F58D-A6EF-0D6D-2984-6CD4EB42054D}"/>
                  </a:ext>
                </a:extLst>
              </p:cNvPr>
              <p:cNvSpPr/>
              <p:nvPr/>
            </p:nvSpPr>
            <p:spPr>
              <a:xfrm flipH="1">
                <a:off x="3545253" y="4157554"/>
                <a:ext cx="164198" cy="166358"/>
              </a:xfrm>
              <a:prstGeom prst="arc">
                <a:avLst>
                  <a:gd name="adj1" fmla="val 18684949"/>
                  <a:gd name="adj2" fmla="val 2963849"/>
                </a:avLst>
              </a:prstGeom>
              <a:noFill/>
              <a:ln w="12700" cap="rnd"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69" name="円弧 7168">
                <a:extLst>
                  <a:ext uri="{FF2B5EF4-FFF2-40B4-BE49-F238E27FC236}">
                    <a16:creationId xmlns:a16="http://schemas.microsoft.com/office/drawing/2014/main" id="{37670560-313F-D01E-5A75-6DF171BE72DF}"/>
                  </a:ext>
                </a:extLst>
              </p:cNvPr>
              <p:cNvSpPr/>
              <p:nvPr/>
            </p:nvSpPr>
            <p:spPr>
              <a:xfrm flipH="1">
                <a:off x="3508983" y="4120807"/>
                <a:ext cx="236737" cy="239851"/>
              </a:xfrm>
              <a:prstGeom prst="arc">
                <a:avLst>
                  <a:gd name="adj1" fmla="val 18575308"/>
                  <a:gd name="adj2" fmla="val 2981308"/>
                </a:avLst>
              </a:prstGeom>
              <a:noFill/>
              <a:ln w="12700" cap="rnd"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grpSp>
            <p:nvGrpSpPr>
              <p:cNvPr id="7172" name="グループ化 7171">
                <a:extLst>
                  <a:ext uri="{FF2B5EF4-FFF2-40B4-BE49-F238E27FC236}">
                    <a16:creationId xmlns:a16="http://schemas.microsoft.com/office/drawing/2014/main" id="{28B58CAD-49DE-55F9-3834-5764A6052F2A}"/>
                  </a:ext>
                </a:extLst>
              </p:cNvPr>
              <p:cNvGrpSpPr/>
              <p:nvPr/>
            </p:nvGrpSpPr>
            <p:grpSpPr>
              <a:xfrm>
                <a:off x="3503348" y="4120807"/>
                <a:ext cx="246298" cy="630886"/>
                <a:chOff x="2911674" y="4093912"/>
                <a:chExt cx="246298" cy="630886"/>
              </a:xfrm>
            </p:grpSpPr>
            <p:cxnSp>
              <p:nvCxnSpPr>
                <p:cNvPr id="7173" name="直線コネクタ 7172">
                  <a:extLst>
                    <a:ext uri="{FF2B5EF4-FFF2-40B4-BE49-F238E27FC236}">
                      <a16:creationId xmlns:a16="http://schemas.microsoft.com/office/drawing/2014/main" id="{54450C17-B963-C166-F5A4-8677BC262E50}"/>
                    </a:ext>
                  </a:extLst>
                </p:cNvPr>
                <p:cNvCxnSpPr/>
                <p:nvPr/>
              </p:nvCxnSpPr>
              <p:spPr>
                <a:xfrm flipH="1">
                  <a:off x="2911674" y="4204986"/>
                  <a:ext cx="123148" cy="519812"/>
                </a:xfrm>
                <a:prstGeom prst="line">
                  <a:avLst/>
                </a:prstGeom>
                <a:noFill/>
                <a:ln w="12700" cap="rnd" cmpd="sng" algn="ctr">
                  <a:solidFill>
                    <a:srgbClr val="003A97"/>
                  </a:solidFill>
                  <a:prstDash val="solid"/>
                </a:ln>
                <a:effectLst/>
              </p:spPr>
            </p:cxnSp>
            <p:cxnSp>
              <p:nvCxnSpPr>
                <p:cNvPr id="7174" name="直線コネクタ 7173">
                  <a:extLst>
                    <a:ext uri="{FF2B5EF4-FFF2-40B4-BE49-F238E27FC236}">
                      <a16:creationId xmlns:a16="http://schemas.microsoft.com/office/drawing/2014/main" id="{D839318D-4B75-B9C8-F830-1611397B0689}"/>
                    </a:ext>
                  </a:extLst>
                </p:cNvPr>
                <p:cNvCxnSpPr/>
                <p:nvPr/>
              </p:nvCxnSpPr>
              <p:spPr>
                <a:xfrm>
                  <a:off x="3034824" y="4204911"/>
                  <a:ext cx="123148" cy="519812"/>
                </a:xfrm>
                <a:prstGeom prst="line">
                  <a:avLst/>
                </a:prstGeom>
                <a:noFill/>
                <a:ln w="12700" cap="rnd" cmpd="sng" algn="ctr">
                  <a:solidFill>
                    <a:srgbClr val="003A97"/>
                  </a:solidFill>
                  <a:prstDash val="solid"/>
                </a:ln>
                <a:effectLst/>
              </p:spPr>
            </p:cxnSp>
            <p:sp>
              <p:nvSpPr>
                <p:cNvPr id="7175" name="楕円 7174">
                  <a:extLst>
                    <a:ext uri="{FF2B5EF4-FFF2-40B4-BE49-F238E27FC236}">
                      <a16:creationId xmlns:a16="http://schemas.microsoft.com/office/drawing/2014/main" id="{C757C2A9-820A-7982-BDF9-CB49C5E203EF}"/>
                    </a:ext>
                  </a:extLst>
                </p:cNvPr>
                <p:cNvSpPr/>
                <p:nvPr/>
              </p:nvSpPr>
              <p:spPr>
                <a:xfrm>
                  <a:off x="3004223" y="4184079"/>
                  <a:ext cx="61567" cy="62377"/>
                </a:xfrm>
                <a:prstGeom prst="ellipse">
                  <a:avLst/>
                </a:prstGeom>
                <a:solidFill>
                  <a:sysClr val="windowText" lastClr="000000"/>
                </a:solidFill>
                <a:ln w="12700" cap="flat"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cxnSp>
              <p:nvCxnSpPr>
                <p:cNvPr id="7176" name="直線コネクタ 7175">
                  <a:extLst>
                    <a:ext uri="{FF2B5EF4-FFF2-40B4-BE49-F238E27FC236}">
                      <a16:creationId xmlns:a16="http://schemas.microsoft.com/office/drawing/2014/main" id="{10E11CA3-4A81-975D-E984-9F0633370E1B}"/>
                    </a:ext>
                  </a:extLst>
                </p:cNvPr>
                <p:cNvCxnSpPr/>
                <p:nvPr/>
              </p:nvCxnSpPr>
              <p:spPr>
                <a:xfrm flipH="1">
                  <a:off x="2929709" y="4544896"/>
                  <a:ext cx="187552" cy="87319"/>
                </a:xfrm>
                <a:prstGeom prst="line">
                  <a:avLst/>
                </a:prstGeom>
                <a:noFill/>
                <a:ln w="12700" cap="flat" cmpd="sng" algn="ctr">
                  <a:solidFill>
                    <a:srgbClr val="003A97"/>
                  </a:solidFill>
                  <a:prstDash val="solid"/>
                </a:ln>
                <a:effectLst/>
              </p:spPr>
            </p:cxnSp>
            <p:cxnSp>
              <p:nvCxnSpPr>
                <p:cNvPr id="7177" name="直線コネクタ 7176">
                  <a:extLst>
                    <a:ext uri="{FF2B5EF4-FFF2-40B4-BE49-F238E27FC236}">
                      <a16:creationId xmlns:a16="http://schemas.microsoft.com/office/drawing/2014/main" id="{96431247-84C5-0D72-1D36-A0F24EFB1589}"/>
                    </a:ext>
                  </a:extLst>
                </p:cNvPr>
                <p:cNvCxnSpPr/>
                <p:nvPr/>
              </p:nvCxnSpPr>
              <p:spPr>
                <a:xfrm>
                  <a:off x="2974635" y="4473750"/>
                  <a:ext cx="141268" cy="65771"/>
                </a:xfrm>
                <a:prstGeom prst="line">
                  <a:avLst/>
                </a:prstGeom>
                <a:noFill/>
                <a:ln w="12700" cap="flat" cmpd="sng" algn="ctr">
                  <a:solidFill>
                    <a:srgbClr val="003A97"/>
                  </a:solidFill>
                  <a:prstDash val="solid"/>
                </a:ln>
                <a:effectLst/>
              </p:spPr>
            </p:cxnSp>
            <p:cxnSp>
              <p:nvCxnSpPr>
                <p:cNvPr id="7178" name="直線コネクタ 7177">
                  <a:extLst>
                    <a:ext uri="{FF2B5EF4-FFF2-40B4-BE49-F238E27FC236}">
                      <a16:creationId xmlns:a16="http://schemas.microsoft.com/office/drawing/2014/main" id="{4CD14D88-9BC4-6056-7150-77635870EB2F}"/>
                    </a:ext>
                  </a:extLst>
                </p:cNvPr>
                <p:cNvCxnSpPr/>
                <p:nvPr/>
              </p:nvCxnSpPr>
              <p:spPr>
                <a:xfrm flipH="1">
                  <a:off x="2971129" y="4406870"/>
                  <a:ext cx="121199" cy="56427"/>
                </a:xfrm>
                <a:prstGeom prst="line">
                  <a:avLst/>
                </a:prstGeom>
                <a:noFill/>
                <a:ln w="12700" cap="flat" cmpd="sng" algn="ctr">
                  <a:solidFill>
                    <a:srgbClr val="003A97"/>
                  </a:solidFill>
                  <a:prstDash val="solid"/>
                </a:ln>
                <a:effectLst/>
              </p:spPr>
            </p:cxnSp>
            <p:sp>
              <p:nvSpPr>
                <p:cNvPr id="7179" name="円弧 7178">
                  <a:extLst>
                    <a:ext uri="{FF2B5EF4-FFF2-40B4-BE49-F238E27FC236}">
                      <a16:creationId xmlns:a16="http://schemas.microsoft.com/office/drawing/2014/main" id="{D68C694D-A5B7-F171-FFB4-0FDE75508C54}"/>
                    </a:ext>
                  </a:extLst>
                </p:cNvPr>
                <p:cNvSpPr/>
                <p:nvPr/>
              </p:nvSpPr>
              <p:spPr>
                <a:xfrm>
                  <a:off x="2954058" y="4131699"/>
                  <a:ext cx="164198" cy="166358"/>
                </a:xfrm>
                <a:prstGeom prst="arc">
                  <a:avLst>
                    <a:gd name="adj1" fmla="val 18684949"/>
                    <a:gd name="adj2" fmla="val 2963849"/>
                  </a:avLst>
                </a:prstGeom>
                <a:noFill/>
                <a:ln w="12700" cap="rnd" cmpd="sng" algn="ctr">
                  <a:solidFill>
                    <a:srgbClr val="3BB2FF"/>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80" name="円弧 7179">
                  <a:extLst>
                    <a:ext uri="{FF2B5EF4-FFF2-40B4-BE49-F238E27FC236}">
                      <a16:creationId xmlns:a16="http://schemas.microsoft.com/office/drawing/2014/main" id="{4CC3C9CC-8CD3-5405-93BB-376A78406B61}"/>
                    </a:ext>
                  </a:extLst>
                </p:cNvPr>
                <p:cNvSpPr/>
                <p:nvPr/>
              </p:nvSpPr>
              <p:spPr>
                <a:xfrm>
                  <a:off x="2917789" y="4094953"/>
                  <a:ext cx="236737" cy="239851"/>
                </a:xfrm>
                <a:prstGeom prst="arc">
                  <a:avLst>
                    <a:gd name="adj1" fmla="val 18575308"/>
                    <a:gd name="adj2" fmla="val 2981308"/>
                  </a:avLst>
                </a:prstGeom>
                <a:noFill/>
                <a:ln w="12700" cap="rnd" cmpd="sng" algn="ctr">
                  <a:solidFill>
                    <a:srgbClr val="3BB2FF"/>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81" name="円弧 7180">
                  <a:extLst>
                    <a:ext uri="{FF2B5EF4-FFF2-40B4-BE49-F238E27FC236}">
                      <a16:creationId xmlns:a16="http://schemas.microsoft.com/office/drawing/2014/main" id="{7F3DC095-582C-5A06-52BC-7267828CFC1C}"/>
                    </a:ext>
                  </a:extLst>
                </p:cNvPr>
                <p:cNvSpPr/>
                <p:nvPr/>
              </p:nvSpPr>
              <p:spPr>
                <a:xfrm flipH="1">
                  <a:off x="2953579" y="4130659"/>
                  <a:ext cx="164198" cy="166358"/>
                </a:xfrm>
                <a:prstGeom prst="arc">
                  <a:avLst>
                    <a:gd name="adj1" fmla="val 18684949"/>
                    <a:gd name="adj2" fmla="val 2963849"/>
                  </a:avLst>
                </a:prstGeom>
                <a:noFill/>
                <a:ln w="12700" cap="rnd" cmpd="sng" algn="ctr">
                  <a:solidFill>
                    <a:srgbClr val="3BB2FF"/>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82" name="円弧 7181">
                  <a:extLst>
                    <a:ext uri="{FF2B5EF4-FFF2-40B4-BE49-F238E27FC236}">
                      <a16:creationId xmlns:a16="http://schemas.microsoft.com/office/drawing/2014/main" id="{F623E789-EBE6-E1DB-C0BB-5ED89E130521}"/>
                    </a:ext>
                  </a:extLst>
                </p:cNvPr>
                <p:cNvSpPr/>
                <p:nvPr/>
              </p:nvSpPr>
              <p:spPr>
                <a:xfrm flipH="1">
                  <a:off x="2917309" y="4093912"/>
                  <a:ext cx="236737" cy="239851"/>
                </a:xfrm>
                <a:prstGeom prst="arc">
                  <a:avLst>
                    <a:gd name="adj1" fmla="val 18575308"/>
                    <a:gd name="adj2" fmla="val 2981308"/>
                  </a:avLst>
                </a:prstGeom>
                <a:noFill/>
                <a:ln w="12700" cap="rnd" cmpd="sng" algn="ctr">
                  <a:solidFill>
                    <a:srgbClr val="3BB2FF"/>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grpSp>
        </p:grpSp>
        <p:cxnSp>
          <p:nvCxnSpPr>
            <p:cNvPr id="51" name="直線コネクタ 50">
              <a:extLst>
                <a:ext uri="{FF2B5EF4-FFF2-40B4-BE49-F238E27FC236}">
                  <a16:creationId xmlns:a16="http://schemas.microsoft.com/office/drawing/2014/main" id="{38BD2B38-C8CE-48B7-0168-B9797C33C8DC}"/>
                </a:ext>
              </a:extLst>
            </p:cNvPr>
            <p:cNvCxnSpPr>
              <a:cxnSpLocks/>
            </p:cNvCxnSpPr>
            <p:nvPr/>
          </p:nvCxnSpPr>
          <p:spPr>
            <a:xfrm flipV="1">
              <a:off x="4101099" y="4017859"/>
              <a:ext cx="596841" cy="868400"/>
            </a:xfrm>
            <a:prstGeom prst="line">
              <a:avLst/>
            </a:prstGeom>
            <a:ln>
              <a:solidFill>
                <a:srgbClr val="77933C"/>
              </a:solidFill>
            </a:ln>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D6971DFC-547F-3F8D-7B05-59B2DD3A0C27}"/>
                </a:ext>
              </a:extLst>
            </p:cNvPr>
            <p:cNvCxnSpPr>
              <a:cxnSpLocks/>
              <a:stCxn id="7204" idx="2"/>
            </p:cNvCxnSpPr>
            <p:nvPr/>
          </p:nvCxnSpPr>
          <p:spPr>
            <a:xfrm flipH="1" flipV="1">
              <a:off x="5301683" y="4047676"/>
              <a:ext cx="299365" cy="795109"/>
            </a:xfrm>
            <a:prstGeom prst="line">
              <a:avLst/>
            </a:prstGeom>
            <a:ln>
              <a:solidFill>
                <a:srgbClr val="77933C"/>
              </a:solidFill>
            </a:ln>
          </p:spPr>
          <p:style>
            <a:lnRef idx="1">
              <a:schemeClr val="accent1"/>
            </a:lnRef>
            <a:fillRef idx="0">
              <a:schemeClr val="accent1"/>
            </a:fillRef>
            <a:effectRef idx="0">
              <a:schemeClr val="accent1"/>
            </a:effectRef>
            <a:fontRef idx="minor">
              <a:schemeClr val="tx1"/>
            </a:fontRef>
          </p:style>
        </p:cxnSp>
        <p:pic>
          <p:nvPicPr>
            <p:cNvPr id="53" name="グラフィックス 52" descr="男性 単色塗りつぶし">
              <a:extLst>
                <a:ext uri="{FF2B5EF4-FFF2-40B4-BE49-F238E27FC236}">
                  <a16:creationId xmlns:a16="http://schemas.microsoft.com/office/drawing/2014/main" id="{D443C26D-11A7-02E8-3D7A-C1AACFBC5DB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29500" y="4216124"/>
              <a:ext cx="340200" cy="340200"/>
            </a:xfrm>
            <a:prstGeom prst="rect">
              <a:avLst/>
            </a:prstGeom>
          </p:spPr>
        </p:pic>
        <p:sp>
          <p:nvSpPr>
            <p:cNvPr id="54" name="テキスト ボックス 53">
              <a:extLst>
                <a:ext uri="{FF2B5EF4-FFF2-40B4-BE49-F238E27FC236}">
                  <a16:creationId xmlns:a16="http://schemas.microsoft.com/office/drawing/2014/main" id="{E3F1ADC0-12AF-9ADE-5DC3-83B131BD57F4}"/>
                </a:ext>
              </a:extLst>
            </p:cNvPr>
            <p:cNvSpPr txBox="1"/>
            <p:nvPr/>
          </p:nvSpPr>
          <p:spPr>
            <a:xfrm>
              <a:off x="5749201" y="6021411"/>
              <a:ext cx="1147741" cy="215444"/>
            </a:xfrm>
            <a:prstGeom prst="rect">
              <a:avLst/>
            </a:prstGeom>
            <a:noFill/>
          </p:spPr>
          <p:txBody>
            <a:bodyPr wrap="none" lIns="36000" tIns="0" rIns="36000" bIns="0" rtlCol="0" anchor="ctr" anchorCtr="0">
              <a:spAutoFit/>
            </a:bodyPr>
            <a:lstStyle/>
            <a:p>
              <a:pPr defTabSz="2951163" eaLnBrk="0" fontAlgn="base">
                <a:spcBef>
                  <a:spcPct val="0"/>
                </a:spcBef>
                <a:spcAft>
                  <a:spcPct val="0"/>
                </a:spcAft>
              </a:pPr>
              <a:r>
                <a:rPr kumimoji="1" lang="en-US" altLang="ja-JP" sz="1400" kern="1200" dirty="0">
                  <a:solidFill>
                    <a:schemeClr val="tx1"/>
                  </a:solidFill>
                  <a:latin typeface="Segoe UI" panose="020B0502040204020203" pitchFamily="34" charset="0"/>
                  <a:ea typeface="Meiryo UI" panose="020B0604030504040204" pitchFamily="50" charset="-128"/>
                </a:rPr>
                <a:t>Moving route</a:t>
              </a:r>
              <a:endParaRPr kumimoji="1" lang="ja-JP" altLang="en-US" sz="1400" kern="1200" dirty="0">
                <a:solidFill>
                  <a:schemeClr val="tx1"/>
                </a:solidFill>
                <a:latin typeface="Segoe UI" panose="020B0502040204020203" pitchFamily="34" charset="0"/>
                <a:ea typeface="Meiryo UI" panose="020B0604030504040204" pitchFamily="50" charset="-128"/>
              </a:endParaRPr>
            </a:p>
          </p:txBody>
        </p:sp>
        <p:cxnSp>
          <p:nvCxnSpPr>
            <p:cNvPr id="55" name="直線コネクタ 54">
              <a:extLst>
                <a:ext uri="{FF2B5EF4-FFF2-40B4-BE49-F238E27FC236}">
                  <a16:creationId xmlns:a16="http://schemas.microsoft.com/office/drawing/2014/main" id="{CE49F500-2638-31DC-2EF8-60F5937A38C8}"/>
                </a:ext>
              </a:extLst>
            </p:cNvPr>
            <p:cNvCxnSpPr>
              <a:cxnSpLocks/>
            </p:cNvCxnSpPr>
            <p:nvPr/>
          </p:nvCxnSpPr>
          <p:spPr>
            <a:xfrm flipH="1" flipV="1">
              <a:off x="5434345" y="5800126"/>
              <a:ext cx="308768" cy="236674"/>
            </a:xfrm>
            <a:prstGeom prst="line">
              <a:avLst/>
            </a:prstGeom>
            <a:ln>
              <a:solidFill>
                <a:schemeClr val="tx1"/>
              </a:solidFill>
            </a:ln>
          </p:spPr>
          <p:style>
            <a:lnRef idx="1">
              <a:schemeClr val="accent2"/>
            </a:lnRef>
            <a:fillRef idx="0">
              <a:schemeClr val="accent2"/>
            </a:fillRef>
            <a:effectRef idx="0">
              <a:schemeClr val="accent2"/>
            </a:effectRef>
            <a:fontRef idx="minor">
              <a:schemeClr val="tx1"/>
            </a:fontRef>
          </p:style>
        </p:cxnSp>
      </p:gr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Local reference in space &amp; time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5618779" cy="4351338"/>
          </a:xfrm>
        </p:spPr>
        <p:txBody>
          <a:bodyPr/>
          <a:lstStyle/>
          <a:p>
            <a:r>
              <a:rPr lang="en-US" altLang="ja-JP" sz="1800" dirty="0"/>
              <a:t>NICT</a:t>
            </a:r>
            <a:r>
              <a:rPr lang="ja-JP" altLang="en-US" sz="1800" dirty="0"/>
              <a:t> </a:t>
            </a:r>
            <a:r>
              <a:rPr lang="en-US" altLang="ja-JP" sz="1800" dirty="0"/>
              <a:t>is developing three technologies relevant to synchronization and high accuracy positioning</a:t>
            </a:r>
            <a:endParaRPr lang="en-US" altLang="en-US" sz="1800" dirty="0"/>
          </a:p>
          <a:p>
            <a:pPr lvl="1"/>
            <a:r>
              <a:rPr lang="en-US" altLang="en-US" sz="1600" dirty="0"/>
              <a:t>Compact atomic clock (CLIFS)</a:t>
            </a:r>
          </a:p>
          <a:p>
            <a:pPr lvl="1"/>
            <a:r>
              <a:rPr lang="en-US" altLang="en-US" sz="1600" dirty="0"/>
              <a:t>Carrier-phase based wireless two-way interferometry (Wi-Wi) for synchronization and precise positioning</a:t>
            </a:r>
          </a:p>
          <a:p>
            <a:pPr lvl="1"/>
            <a:r>
              <a:rPr lang="en-US" altLang="en-US" sz="1600" dirty="0"/>
              <a:t>Algorithm for cluster clocks</a:t>
            </a:r>
          </a:p>
          <a:p>
            <a:r>
              <a:rPr lang="en-US" altLang="en-US" sz="1800" dirty="0"/>
              <a:t>These are integrated to a locally available reference of time and positioning, where at least a single point  should be linked to conventional (global) reference.</a:t>
            </a:r>
          </a:p>
          <a:p>
            <a:endParaRPr lang="en-US" altLang="en-US" sz="1800" dirty="0"/>
          </a:p>
        </p:txBody>
      </p:sp>
      <p:cxnSp>
        <p:nvCxnSpPr>
          <p:cNvPr id="7251" name="Straight Arrow Connector 7250">
            <a:extLst>
              <a:ext uri="{FF2B5EF4-FFF2-40B4-BE49-F238E27FC236}">
                <a16:creationId xmlns:a16="http://schemas.microsoft.com/office/drawing/2014/main" id="{65AB6587-5A50-1432-F8B2-2E169238B379}"/>
              </a:ext>
            </a:extLst>
          </p:cNvPr>
          <p:cNvCxnSpPr/>
          <p:nvPr/>
        </p:nvCxnSpPr>
        <p:spPr>
          <a:xfrm>
            <a:off x="7791362" y="3948354"/>
            <a:ext cx="3404771" cy="0"/>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52" name="Straight Arrow Connector 7251">
            <a:extLst>
              <a:ext uri="{FF2B5EF4-FFF2-40B4-BE49-F238E27FC236}">
                <a16:creationId xmlns:a16="http://schemas.microsoft.com/office/drawing/2014/main" id="{D0D083F9-16C1-866D-32A5-C4E153B99DA5}"/>
              </a:ext>
            </a:extLst>
          </p:cNvPr>
          <p:cNvCxnSpPr>
            <a:cxnSpLocks/>
          </p:cNvCxnSpPr>
          <p:nvPr/>
        </p:nvCxnSpPr>
        <p:spPr>
          <a:xfrm rot="5400000">
            <a:off x="7838416" y="3948354"/>
            <a:ext cx="3404771" cy="0"/>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55" name="Rectangle: Rounded Corners 7254">
            <a:extLst>
              <a:ext uri="{FF2B5EF4-FFF2-40B4-BE49-F238E27FC236}">
                <a16:creationId xmlns:a16="http://schemas.microsoft.com/office/drawing/2014/main" id="{7A5B6DD0-F19B-5BA8-E8EB-2B130B40F386}"/>
              </a:ext>
            </a:extLst>
          </p:cNvPr>
          <p:cNvSpPr/>
          <p:nvPr/>
        </p:nvSpPr>
        <p:spPr>
          <a:xfrm>
            <a:off x="9574513" y="3985283"/>
            <a:ext cx="1655332" cy="1475833"/>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6" name="Rectangle: Rounded Corners 7255">
            <a:extLst>
              <a:ext uri="{FF2B5EF4-FFF2-40B4-BE49-F238E27FC236}">
                <a16:creationId xmlns:a16="http://schemas.microsoft.com/office/drawing/2014/main" id="{E7B47553-33DA-5C82-C449-6D91763E88A2}"/>
              </a:ext>
            </a:extLst>
          </p:cNvPr>
          <p:cNvSpPr/>
          <p:nvPr/>
        </p:nvSpPr>
        <p:spPr>
          <a:xfrm>
            <a:off x="7868227" y="2426836"/>
            <a:ext cx="1655332" cy="1475833"/>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57" name="TextBox 7256">
            <a:extLst>
              <a:ext uri="{FF2B5EF4-FFF2-40B4-BE49-F238E27FC236}">
                <a16:creationId xmlns:a16="http://schemas.microsoft.com/office/drawing/2014/main" id="{F4CC09EC-6D30-4E1B-A02E-F0E9F4E9C22B}"/>
              </a:ext>
            </a:extLst>
          </p:cNvPr>
          <p:cNvSpPr txBox="1"/>
          <p:nvPr/>
        </p:nvSpPr>
        <p:spPr>
          <a:xfrm>
            <a:off x="7934633" y="3517467"/>
            <a:ext cx="1242648" cy="430887"/>
          </a:xfrm>
          <a:prstGeom prst="rect">
            <a:avLst/>
          </a:prstGeom>
          <a:noFill/>
        </p:spPr>
        <p:txBody>
          <a:bodyPr wrap="none" rtlCol="0">
            <a:spAutoFit/>
          </a:bodyPr>
          <a:lstStyle/>
          <a:p>
            <a:r>
              <a:rPr lang="en-US" sz="1100" dirty="0">
                <a:solidFill>
                  <a:srgbClr val="C00000"/>
                </a:solidFill>
              </a:rPr>
              <a:t>local space-time </a:t>
            </a:r>
            <a:br>
              <a:rPr lang="en-US" sz="1100" dirty="0">
                <a:solidFill>
                  <a:srgbClr val="C00000"/>
                </a:solidFill>
              </a:rPr>
            </a:br>
            <a:r>
              <a:rPr lang="en-US" sz="1100" dirty="0">
                <a:solidFill>
                  <a:srgbClr val="C00000"/>
                </a:solidFill>
              </a:rPr>
              <a:t>synchronization</a:t>
            </a:r>
          </a:p>
        </p:txBody>
      </p:sp>
      <p:sp>
        <p:nvSpPr>
          <p:cNvPr id="7258" name="TextBox 7257">
            <a:extLst>
              <a:ext uri="{FF2B5EF4-FFF2-40B4-BE49-F238E27FC236}">
                <a16:creationId xmlns:a16="http://schemas.microsoft.com/office/drawing/2014/main" id="{5C7044C5-9008-F1EB-B970-9B11ECAA73B5}"/>
              </a:ext>
            </a:extLst>
          </p:cNvPr>
          <p:cNvSpPr txBox="1"/>
          <p:nvPr/>
        </p:nvSpPr>
        <p:spPr>
          <a:xfrm>
            <a:off x="9451566" y="5293850"/>
            <a:ext cx="1329210" cy="430887"/>
          </a:xfrm>
          <a:prstGeom prst="rect">
            <a:avLst/>
          </a:prstGeom>
          <a:noFill/>
        </p:spPr>
        <p:txBody>
          <a:bodyPr wrap="none" rtlCol="0">
            <a:spAutoFit/>
          </a:bodyPr>
          <a:lstStyle/>
          <a:p>
            <a:r>
              <a:rPr lang="en-US" sz="1100" dirty="0">
                <a:solidFill>
                  <a:srgbClr val="7030A0"/>
                </a:solidFill>
              </a:rPr>
              <a:t>global space-time </a:t>
            </a:r>
            <a:br>
              <a:rPr lang="en-US" sz="1100" dirty="0">
                <a:solidFill>
                  <a:srgbClr val="7030A0"/>
                </a:solidFill>
              </a:rPr>
            </a:br>
            <a:r>
              <a:rPr lang="en-US" sz="1100" dirty="0">
                <a:solidFill>
                  <a:srgbClr val="7030A0"/>
                </a:solidFill>
              </a:rPr>
              <a:t>synchronization</a:t>
            </a:r>
          </a:p>
        </p:txBody>
      </p:sp>
      <p:sp>
        <p:nvSpPr>
          <p:cNvPr id="7259" name="TextBox 7258">
            <a:extLst>
              <a:ext uri="{FF2B5EF4-FFF2-40B4-BE49-F238E27FC236}">
                <a16:creationId xmlns:a16="http://schemas.microsoft.com/office/drawing/2014/main" id="{D5901AE4-E3A2-E38F-C57E-C5469C51270C}"/>
              </a:ext>
            </a:extLst>
          </p:cNvPr>
          <p:cNvSpPr txBox="1"/>
          <p:nvPr/>
        </p:nvSpPr>
        <p:spPr>
          <a:xfrm>
            <a:off x="9112590" y="1895550"/>
            <a:ext cx="1119217" cy="430887"/>
          </a:xfrm>
          <a:prstGeom prst="rect">
            <a:avLst/>
          </a:prstGeom>
          <a:noFill/>
        </p:spPr>
        <p:txBody>
          <a:bodyPr wrap="none" rtlCol="0">
            <a:spAutoFit/>
          </a:bodyPr>
          <a:lstStyle/>
          <a:p>
            <a:r>
              <a:rPr lang="en-US" sz="1100" dirty="0"/>
              <a:t>High precision</a:t>
            </a:r>
            <a:br>
              <a:rPr lang="en-US" sz="1100" dirty="0"/>
            </a:br>
            <a:r>
              <a:rPr lang="en-US" sz="1100" dirty="0"/>
              <a:t>(mm, ns)</a:t>
            </a:r>
          </a:p>
        </p:txBody>
      </p:sp>
      <p:sp>
        <p:nvSpPr>
          <p:cNvPr id="7260" name="TextBox 7259">
            <a:extLst>
              <a:ext uri="{FF2B5EF4-FFF2-40B4-BE49-F238E27FC236}">
                <a16:creationId xmlns:a16="http://schemas.microsoft.com/office/drawing/2014/main" id="{3211A094-C5D2-3DE1-F28D-5457D4FE6A5E}"/>
              </a:ext>
            </a:extLst>
          </p:cNvPr>
          <p:cNvSpPr txBox="1"/>
          <p:nvPr/>
        </p:nvSpPr>
        <p:spPr>
          <a:xfrm>
            <a:off x="11149803" y="3825338"/>
            <a:ext cx="562975" cy="261610"/>
          </a:xfrm>
          <a:prstGeom prst="rect">
            <a:avLst/>
          </a:prstGeom>
          <a:noFill/>
        </p:spPr>
        <p:txBody>
          <a:bodyPr wrap="none" rtlCol="0">
            <a:spAutoFit/>
          </a:bodyPr>
          <a:lstStyle/>
          <a:p>
            <a:r>
              <a:rPr lang="en-US" sz="1100" dirty="0"/>
              <a:t>global</a:t>
            </a:r>
          </a:p>
        </p:txBody>
      </p:sp>
      <p:sp>
        <p:nvSpPr>
          <p:cNvPr id="7261" name="TextBox 7260">
            <a:extLst>
              <a:ext uri="{FF2B5EF4-FFF2-40B4-BE49-F238E27FC236}">
                <a16:creationId xmlns:a16="http://schemas.microsoft.com/office/drawing/2014/main" id="{8222C0E0-8C8D-1229-5322-661809A5CF35}"/>
              </a:ext>
            </a:extLst>
          </p:cNvPr>
          <p:cNvSpPr txBox="1"/>
          <p:nvPr/>
        </p:nvSpPr>
        <p:spPr>
          <a:xfrm>
            <a:off x="7322748" y="3825338"/>
            <a:ext cx="476412" cy="261610"/>
          </a:xfrm>
          <a:prstGeom prst="rect">
            <a:avLst/>
          </a:prstGeom>
          <a:noFill/>
        </p:spPr>
        <p:txBody>
          <a:bodyPr wrap="none" rtlCol="0">
            <a:spAutoFit/>
          </a:bodyPr>
          <a:lstStyle/>
          <a:p>
            <a:r>
              <a:rPr lang="en-US" sz="1100" dirty="0"/>
              <a:t>local</a:t>
            </a:r>
          </a:p>
        </p:txBody>
      </p:sp>
      <p:sp>
        <p:nvSpPr>
          <p:cNvPr id="7269" name="Oval 7268">
            <a:extLst>
              <a:ext uri="{FF2B5EF4-FFF2-40B4-BE49-F238E27FC236}">
                <a16:creationId xmlns:a16="http://schemas.microsoft.com/office/drawing/2014/main" id="{35711B66-4E4D-21AE-6F64-D8210A18AB2C}"/>
              </a:ext>
            </a:extLst>
          </p:cNvPr>
          <p:cNvSpPr/>
          <p:nvPr/>
        </p:nvSpPr>
        <p:spPr>
          <a:xfrm>
            <a:off x="9975174" y="4370088"/>
            <a:ext cx="623646" cy="6236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70" name="Rectangle 7269">
            <a:extLst>
              <a:ext uri="{FF2B5EF4-FFF2-40B4-BE49-F238E27FC236}">
                <a16:creationId xmlns:a16="http://schemas.microsoft.com/office/drawing/2014/main" id="{43CB3EFD-5F0D-3D46-F173-D842BC7CCFEA}"/>
              </a:ext>
            </a:extLst>
          </p:cNvPr>
          <p:cNvSpPr/>
          <p:nvPr/>
        </p:nvSpPr>
        <p:spPr>
          <a:xfrm rot="2700000">
            <a:off x="8727370" y="3752978"/>
            <a:ext cx="1895884" cy="620204"/>
          </a:xfrm>
          <a:prstGeom prst="rect">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71" name="Oval 7270">
            <a:extLst>
              <a:ext uri="{FF2B5EF4-FFF2-40B4-BE49-F238E27FC236}">
                <a16:creationId xmlns:a16="http://schemas.microsoft.com/office/drawing/2014/main" id="{B321A4A4-B3CB-0E61-7656-794192E2C8D1}"/>
              </a:ext>
            </a:extLst>
          </p:cNvPr>
          <p:cNvSpPr/>
          <p:nvPr/>
        </p:nvSpPr>
        <p:spPr>
          <a:xfrm>
            <a:off x="8661224" y="3037029"/>
            <a:ext cx="623646" cy="623646"/>
          </a:xfrm>
          <a:prstGeom prst="ellipse">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66" name="Picture 7265" descr="A picture containing gadget, electronic device, portable communications device, communication device&#10;&#10;Description automatically generated">
            <a:extLst>
              <a:ext uri="{FF2B5EF4-FFF2-40B4-BE49-F238E27FC236}">
                <a16:creationId xmlns:a16="http://schemas.microsoft.com/office/drawing/2014/main" id="{CAFCAEB1-3DD5-1A71-CDF0-CFA68CE9E03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55432" y="4585448"/>
            <a:ext cx="490553" cy="367915"/>
          </a:xfrm>
          <a:prstGeom prst="rect">
            <a:avLst/>
          </a:prstGeom>
        </p:spPr>
      </p:pic>
      <p:pic>
        <p:nvPicPr>
          <p:cNvPr id="7268" name="Picture 7267" descr="A picture containing vehicle, car, wheel, land vehicle&#10;&#10;Description automatically generated">
            <a:extLst>
              <a:ext uri="{FF2B5EF4-FFF2-40B4-BE49-F238E27FC236}">
                <a16:creationId xmlns:a16="http://schemas.microsoft.com/office/drawing/2014/main" id="{C62F8401-0B0E-67D8-5C7A-A4E85D00090B}"/>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10025384" y="4442774"/>
            <a:ext cx="379135" cy="300305"/>
          </a:xfrm>
          <a:prstGeom prst="rect">
            <a:avLst/>
          </a:prstGeom>
        </p:spPr>
      </p:pic>
      <p:pic>
        <p:nvPicPr>
          <p:cNvPr id="7275" name="Picture 7274" descr="A tree on a hill&#10;&#10;Description automatically generated with low confidence">
            <a:extLst>
              <a:ext uri="{FF2B5EF4-FFF2-40B4-BE49-F238E27FC236}">
                <a16:creationId xmlns:a16="http://schemas.microsoft.com/office/drawing/2014/main" id="{3657F47A-2FCF-7448-B418-9CE4C7F5DC03}"/>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0617110" y="5078476"/>
            <a:ext cx="579023" cy="382640"/>
          </a:xfrm>
          <a:prstGeom prst="rect">
            <a:avLst/>
          </a:prstGeom>
        </p:spPr>
      </p:pic>
      <p:sp>
        <p:nvSpPr>
          <p:cNvPr id="7278" name="TextBox 7277">
            <a:extLst>
              <a:ext uri="{FF2B5EF4-FFF2-40B4-BE49-F238E27FC236}">
                <a16:creationId xmlns:a16="http://schemas.microsoft.com/office/drawing/2014/main" id="{8A1EA645-28F3-F622-28D6-75521D406022}"/>
              </a:ext>
            </a:extLst>
          </p:cNvPr>
          <p:cNvSpPr txBox="1"/>
          <p:nvPr/>
        </p:nvSpPr>
        <p:spPr>
          <a:xfrm>
            <a:off x="6672858" y="3173509"/>
            <a:ext cx="1680655" cy="507831"/>
          </a:xfrm>
          <a:prstGeom prst="rect">
            <a:avLst/>
          </a:prstGeom>
          <a:noFill/>
        </p:spPr>
        <p:txBody>
          <a:bodyPr wrap="square" rtlCol="0">
            <a:spAutoFit/>
          </a:bodyPr>
          <a:lstStyle/>
          <a:p>
            <a:r>
              <a:rPr lang="en-US" sz="900" dirty="0"/>
              <a:t>edge servers in roadside for low latency communications</a:t>
            </a:r>
          </a:p>
          <a:p>
            <a:r>
              <a:rPr lang="en-US" sz="900" dirty="0"/>
              <a:t> </a:t>
            </a:r>
          </a:p>
        </p:txBody>
      </p:sp>
      <p:grpSp>
        <p:nvGrpSpPr>
          <p:cNvPr id="7279" name="グループ化 269">
            <a:extLst>
              <a:ext uri="{FF2B5EF4-FFF2-40B4-BE49-F238E27FC236}">
                <a16:creationId xmlns:a16="http://schemas.microsoft.com/office/drawing/2014/main" id="{F57A5B09-02A5-E20F-203E-D99564D8AAFF}"/>
              </a:ext>
            </a:extLst>
          </p:cNvPr>
          <p:cNvGrpSpPr>
            <a:grpSpLocks noChangeAspect="1"/>
          </p:cNvGrpSpPr>
          <p:nvPr/>
        </p:nvGrpSpPr>
        <p:grpSpPr>
          <a:xfrm>
            <a:off x="8299789" y="3168432"/>
            <a:ext cx="361435" cy="356589"/>
            <a:chOff x="7333360" y="757267"/>
            <a:chExt cx="670526" cy="661534"/>
          </a:xfrm>
        </p:grpSpPr>
        <p:grpSp>
          <p:nvGrpSpPr>
            <p:cNvPr id="7280" name="グループ化 270">
              <a:extLst>
                <a:ext uri="{FF2B5EF4-FFF2-40B4-BE49-F238E27FC236}">
                  <a16:creationId xmlns:a16="http://schemas.microsoft.com/office/drawing/2014/main" id="{AFFBD1C3-8683-CD2C-07A8-56473F851AFB}"/>
                </a:ext>
              </a:extLst>
            </p:cNvPr>
            <p:cNvGrpSpPr/>
            <p:nvPr/>
          </p:nvGrpSpPr>
          <p:grpSpPr>
            <a:xfrm>
              <a:off x="7333360" y="860832"/>
              <a:ext cx="555455" cy="557969"/>
              <a:chOff x="7354635" y="1157418"/>
              <a:chExt cx="898299" cy="902362"/>
            </a:xfrm>
          </p:grpSpPr>
          <p:sp>
            <p:nvSpPr>
              <p:cNvPr id="7285" name="四角形: 角を丸くする 275">
                <a:extLst>
                  <a:ext uri="{FF2B5EF4-FFF2-40B4-BE49-F238E27FC236}">
                    <a16:creationId xmlns:a16="http://schemas.microsoft.com/office/drawing/2014/main" id="{6D904D97-38DC-8338-E55B-F16D04A4684D}"/>
                  </a:ext>
                </a:extLst>
              </p:cNvPr>
              <p:cNvSpPr/>
              <p:nvPr/>
            </p:nvSpPr>
            <p:spPr>
              <a:xfrm>
                <a:off x="7354635" y="1157418"/>
                <a:ext cx="898299" cy="314729"/>
              </a:xfrm>
              <a:prstGeom prst="roundRect">
                <a:avLst>
                  <a:gd name="adj" fmla="val 38457"/>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86" name="四角形: 角を丸くする 276">
                <a:extLst>
                  <a:ext uri="{FF2B5EF4-FFF2-40B4-BE49-F238E27FC236}">
                    <a16:creationId xmlns:a16="http://schemas.microsoft.com/office/drawing/2014/main" id="{86796C71-6709-E859-1A89-80F379C9338A}"/>
                  </a:ext>
                </a:extLst>
              </p:cNvPr>
              <p:cNvSpPr/>
              <p:nvPr/>
            </p:nvSpPr>
            <p:spPr>
              <a:xfrm>
                <a:off x="7354635" y="1506608"/>
                <a:ext cx="898299" cy="314729"/>
              </a:xfrm>
              <a:prstGeom prst="roundRect">
                <a:avLst>
                  <a:gd name="adj" fmla="val 38457"/>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87" name="楕円 277">
                <a:extLst>
                  <a:ext uri="{FF2B5EF4-FFF2-40B4-BE49-F238E27FC236}">
                    <a16:creationId xmlns:a16="http://schemas.microsoft.com/office/drawing/2014/main" id="{97A77790-AEB8-5377-DD96-083ADD9C9CA5}"/>
                  </a:ext>
                </a:extLst>
              </p:cNvPr>
              <p:cNvSpPr/>
              <p:nvPr/>
            </p:nvSpPr>
            <p:spPr>
              <a:xfrm>
                <a:off x="7446132" y="1233985"/>
                <a:ext cx="149819" cy="14981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88" name="楕円 278">
                <a:extLst>
                  <a:ext uri="{FF2B5EF4-FFF2-40B4-BE49-F238E27FC236}">
                    <a16:creationId xmlns:a16="http://schemas.microsoft.com/office/drawing/2014/main" id="{60750B68-AB5B-F40F-F7F9-C4F532262D69}"/>
                  </a:ext>
                </a:extLst>
              </p:cNvPr>
              <p:cNvSpPr/>
              <p:nvPr/>
            </p:nvSpPr>
            <p:spPr>
              <a:xfrm>
                <a:off x="7446132" y="1600945"/>
                <a:ext cx="149819" cy="14981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89" name="四角形: 角を丸くする 279">
                <a:extLst>
                  <a:ext uri="{FF2B5EF4-FFF2-40B4-BE49-F238E27FC236}">
                    <a16:creationId xmlns:a16="http://schemas.microsoft.com/office/drawing/2014/main" id="{E66C083E-CBCF-DE3C-9695-39D344D4AE60}"/>
                  </a:ext>
                </a:extLst>
              </p:cNvPr>
              <p:cNvSpPr/>
              <p:nvPr/>
            </p:nvSpPr>
            <p:spPr>
              <a:xfrm>
                <a:off x="7873678" y="1212849"/>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0" name="四角形: 角を丸くする 280">
                <a:extLst>
                  <a:ext uri="{FF2B5EF4-FFF2-40B4-BE49-F238E27FC236}">
                    <a16:creationId xmlns:a16="http://schemas.microsoft.com/office/drawing/2014/main" id="{A61449BA-BA03-C10F-2CE6-59AF7C1FD1FC}"/>
                  </a:ext>
                </a:extLst>
              </p:cNvPr>
              <p:cNvSpPr/>
              <p:nvPr/>
            </p:nvSpPr>
            <p:spPr>
              <a:xfrm>
                <a:off x="7948018" y="1212849"/>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1" name="四角形: 角を丸くする 281">
                <a:extLst>
                  <a:ext uri="{FF2B5EF4-FFF2-40B4-BE49-F238E27FC236}">
                    <a16:creationId xmlns:a16="http://schemas.microsoft.com/office/drawing/2014/main" id="{E1E9B3C3-0155-E1CB-6C54-8CF04C288BDE}"/>
                  </a:ext>
                </a:extLst>
              </p:cNvPr>
              <p:cNvSpPr/>
              <p:nvPr/>
            </p:nvSpPr>
            <p:spPr>
              <a:xfrm>
                <a:off x="8022358" y="1212849"/>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2" name="四角形: 角を丸くする 282">
                <a:extLst>
                  <a:ext uri="{FF2B5EF4-FFF2-40B4-BE49-F238E27FC236}">
                    <a16:creationId xmlns:a16="http://schemas.microsoft.com/office/drawing/2014/main" id="{B5BF4100-A31E-6945-1F53-134749B04972}"/>
                  </a:ext>
                </a:extLst>
              </p:cNvPr>
              <p:cNvSpPr/>
              <p:nvPr/>
            </p:nvSpPr>
            <p:spPr>
              <a:xfrm>
                <a:off x="8096699" y="1212849"/>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3" name="四角形: 角を丸くする 283">
                <a:extLst>
                  <a:ext uri="{FF2B5EF4-FFF2-40B4-BE49-F238E27FC236}">
                    <a16:creationId xmlns:a16="http://schemas.microsoft.com/office/drawing/2014/main" id="{599D7F27-B7EB-876E-864A-0A7DFA2B7020}"/>
                  </a:ext>
                </a:extLst>
              </p:cNvPr>
              <p:cNvSpPr/>
              <p:nvPr/>
            </p:nvSpPr>
            <p:spPr>
              <a:xfrm>
                <a:off x="7873678" y="1565167"/>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4" name="四角形: 角を丸くする 284">
                <a:extLst>
                  <a:ext uri="{FF2B5EF4-FFF2-40B4-BE49-F238E27FC236}">
                    <a16:creationId xmlns:a16="http://schemas.microsoft.com/office/drawing/2014/main" id="{237DE787-1A35-E88E-48E4-784A3DD5180E}"/>
                  </a:ext>
                </a:extLst>
              </p:cNvPr>
              <p:cNvSpPr/>
              <p:nvPr/>
            </p:nvSpPr>
            <p:spPr>
              <a:xfrm>
                <a:off x="7948018" y="1565167"/>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5" name="四角形: 角を丸くする 285">
                <a:extLst>
                  <a:ext uri="{FF2B5EF4-FFF2-40B4-BE49-F238E27FC236}">
                    <a16:creationId xmlns:a16="http://schemas.microsoft.com/office/drawing/2014/main" id="{C8C19D7B-963A-B366-C6B3-0ECBCF144CF2}"/>
                  </a:ext>
                </a:extLst>
              </p:cNvPr>
              <p:cNvSpPr/>
              <p:nvPr/>
            </p:nvSpPr>
            <p:spPr>
              <a:xfrm>
                <a:off x="8022358" y="1565167"/>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6" name="四角形: 角を丸くする 286">
                <a:extLst>
                  <a:ext uri="{FF2B5EF4-FFF2-40B4-BE49-F238E27FC236}">
                    <a16:creationId xmlns:a16="http://schemas.microsoft.com/office/drawing/2014/main" id="{E1DA813F-4DA9-0734-878D-B211FC87A99E}"/>
                  </a:ext>
                </a:extLst>
              </p:cNvPr>
              <p:cNvSpPr/>
              <p:nvPr/>
            </p:nvSpPr>
            <p:spPr>
              <a:xfrm>
                <a:off x="8096699" y="1565167"/>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cxnSp>
            <p:nvCxnSpPr>
              <p:cNvPr id="7297" name="直線コネクタ 287">
                <a:extLst>
                  <a:ext uri="{FF2B5EF4-FFF2-40B4-BE49-F238E27FC236}">
                    <a16:creationId xmlns:a16="http://schemas.microsoft.com/office/drawing/2014/main" id="{2569DC27-4DAE-9465-BF57-2C635150B5D1}"/>
                  </a:ext>
                </a:extLst>
              </p:cNvPr>
              <p:cNvCxnSpPr/>
              <p:nvPr/>
            </p:nvCxnSpPr>
            <p:spPr>
              <a:xfrm>
                <a:off x="7354635" y="1988820"/>
                <a:ext cx="898299" cy="0"/>
              </a:xfrm>
              <a:prstGeom prst="line">
                <a:avLst/>
              </a:prstGeom>
              <a:ln w="76200">
                <a:solidFill>
                  <a:srgbClr val="404040"/>
                </a:solidFill>
              </a:ln>
            </p:spPr>
            <p:style>
              <a:lnRef idx="1">
                <a:schemeClr val="accent1"/>
              </a:lnRef>
              <a:fillRef idx="0">
                <a:schemeClr val="accent1"/>
              </a:fillRef>
              <a:effectRef idx="0">
                <a:schemeClr val="accent1"/>
              </a:effectRef>
              <a:fontRef idx="minor">
                <a:schemeClr val="tx1"/>
              </a:fontRef>
            </p:style>
          </p:cxnSp>
          <p:sp>
            <p:nvSpPr>
              <p:cNvPr id="7298" name="楕円 288">
                <a:extLst>
                  <a:ext uri="{FF2B5EF4-FFF2-40B4-BE49-F238E27FC236}">
                    <a16:creationId xmlns:a16="http://schemas.microsoft.com/office/drawing/2014/main" id="{7B16F6E2-449F-5D72-0CC5-4E6710AE9B97}"/>
                  </a:ext>
                </a:extLst>
              </p:cNvPr>
              <p:cNvSpPr/>
              <p:nvPr/>
            </p:nvSpPr>
            <p:spPr>
              <a:xfrm>
                <a:off x="7749349" y="1917860"/>
                <a:ext cx="141920" cy="14192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cxnSp>
            <p:nvCxnSpPr>
              <p:cNvPr id="7299" name="直線コネクタ 289">
                <a:extLst>
                  <a:ext uri="{FF2B5EF4-FFF2-40B4-BE49-F238E27FC236}">
                    <a16:creationId xmlns:a16="http://schemas.microsoft.com/office/drawing/2014/main" id="{635145CB-027C-E069-A7B0-844D71DF49CD}"/>
                  </a:ext>
                </a:extLst>
              </p:cNvPr>
              <p:cNvCxnSpPr>
                <a:cxnSpLocks/>
              </p:cNvCxnSpPr>
              <p:nvPr/>
            </p:nvCxnSpPr>
            <p:spPr>
              <a:xfrm flipV="1">
                <a:off x="7820310" y="1843535"/>
                <a:ext cx="0" cy="140840"/>
              </a:xfrm>
              <a:prstGeom prst="line">
                <a:avLst/>
              </a:prstGeom>
              <a:ln w="76200">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7281" name="グループ化 271">
              <a:extLst>
                <a:ext uri="{FF2B5EF4-FFF2-40B4-BE49-F238E27FC236}">
                  <a16:creationId xmlns:a16="http://schemas.microsoft.com/office/drawing/2014/main" id="{71A80FC1-A4CA-2990-2548-2A488CE5BE2E}"/>
                </a:ext>
              </a:extLst>
            </p:cNvPr>
            <p:cNvGrpSpPr/>
            <p:nvPr/>
          </p:nvGrpSpPr>
          <p:grpSpPr>
            <a:xfrm>
              <a:off x="7725938" y="757267"/>
              <a:ext cx="277948" cy="277949"/>
              <a:chOff x="4057917" y="1015180"/>
              <a:chExt cx="348635" cy="348636"/>
            </a:xfrm>
          </p:grpSpPr>
          <p:sp>
            <p:nvSpPr>
              <p:cNvPr id="7282" name="楕円 272">
                <a:extLst>
                  <a:ext uri="{FF2B5EF4-FFF2-40B4-BE49-F238E27FC236}">
                    <a16:creationId xmlns:a16="http://schemas.microsoft.com/office/drawing/2014/main" id="{2D911BC2-2D1E-539F-E3C5-4145443EEFBC}"/>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283" name="フリーフォーム: 図形 273">
                <a:extLst>
                  <a:ext uri="{FF2B5EF4-FFF2-40B4-BE49-F238E27FC236}">
                    <a16:creationId xmlns:a16="http://schemas.microsoft.com/office/drawing/2014/main" id="{EBE58CA9-5BB2-836B-95F5-BDD3E83A7258}"/>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284" name="楕円 274">
                <a:extLst>
                  <a:ext uri="{FF2B5EF4-FFF2-40B4-BE49-F238E27FC236}">
                    <a16:creationId xmlns:a16="http://schemas.microsoft.com/office/drawing/2014/main" id="{8887BA2B-21B6-82CD-AB98-562B6E26A6B5}"/>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pic>
        <p:nvPicPr>
          <p:cNvPr id="7300" name="Picture 7299" descr="A picture containing gadget, electronic device, portable communications device, communication device&#10;&#10;Description automatically generated">
            <a:extLst>
              <a:ext uri="{FF2B5EF4-FFF2-40B4-BE49-F238E27FC236}">
                <a16:creationId xmlns:a16="http://schemas.microsoft.com/office/drawing/2014/main" id="{01CB101C-054D-5FF6-06BF-4C413CCB3FE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843731" y="3277773"/>
            <a:ext cx="490553" cy="367915"/>
          </a:xfrm>
          <a:prstGeom prst="rect">
            <a:avLst/>
          </a:prstGeom>
        </p:spPr>
      </p:pic>
      <p:pic>
        <p:nvPicPr>
          <p:cNvPr id="7301" name="Picture 7300" descr="A picture containing vehicle, car, wheel, land vehicle&#10;&#10;Description automatically generated">
            <a:extLst>
              <a:ext uri="{FF2B5EF4-FFF2-40B4-BE49-F238E27FC236}">
                <a16:creationId xmlns:a16="http://schemas.microsoft.com/office/drawing/2014/main" id="{A97ADFEF-1CE6-5DF2-2832-ACAA3C3F16A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8713683" y="3135099"/>
            <a:ext cx="379135" cy="300305"/>
          </a:xfrm>
          <a:prstGeom prst="rect">
            <a:avLst/>
          </a:prstGeom>
        </p:spPr>
      </p:pic>
      <p:sp>
        <p:nvSpPr>
          <p:cNvPr id="7302" name="Arrow: Left-Right 7301">
            <a:extLst>
              <a:ext uri="{FF2B5EF4-FFF2-40B4-BE49-F238E27FC236}">
                <a16:creationId xmlns:a16="http://schemas.microsoft.com/office/drawing/2014/main" id="{FB80A3F1-4416-5946-4B48-1DD80AC86EDD}"/>
              </a:ext>
            </a:extLst>
          </p:cNvPr>
          <p:cNvSpPr/>
          <p:nvPr/>
        </p:nvSpPr>
        <p:spPr>
          <a:xfrm rot="2722562">
            <a:off x="9006217" y="3732208"/>
            <a:ext cx="1249982" cy="549569"/>
          </a:xfrm>
          <a:prstGeom prst="leftRightArrow">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03" name="TextBox 7302">
            <a:extLst>
              <a:ext uri="{FF2B5EF4-FFF2-40B4-BE49-F238E27FC236}">
                <a16:creationId xmlns:a16="http://schemas.microsoft.com/office/drawing/2014/main" id="{DBB70377-A6B1-6221-607E-8DB669C76B04}"/>
              </a:ext>
            </a:extLst>
          </p:cNvPr>
          <p:cNvSpPr txBox="1"/>
          <p:nvPr/>
        </p:nvSpPr>
        <p:spPr>
          <a:xfrm>
            <a:off x="11190591" y="4414281"/>
            <a:ext cx="657552" cy="415498"/>
          </a:xfrm>
          <a:prstGeom prst="rect">
            <a:avLst/>
          </a:prstGeom>
          <a:noFill/>
        </p:spPr>
        <p:txBody>
          <a:bodyPr wrap="none" rtlCol="0">
            <a:spAutoFit/>
          </a:bodyPr>
          <a:lstStyle/>
          <a:p>
            <a:r>
              <a:rPr lang="en-US" sz="1050" dirty="0"/>
              <a:t>IoT</a:t>
            </a:r>
          </a:p>
          <a:p>
            <a:r>
              <a:rPr lang="en-US" sz="1050" dirty="0"/>
              <a:t>sensors</a:t>
            </a:r>
          </a:p>
        </p:txBody>
      </p:sp>
      <p:sp>
        <p:nvSpPr>
          <p:cNvPr id="7305" name="Arc 7304">
            <a:extLst>
              <a:ext uri="{FF2B5EF4-FFF2-40B4-BE49-F238E27FC236}">
                <a16:creationId xmlns:a16="http://schemas.microsoft.com/office/drawing/2014/main" id="{1E4625D7-E80B-B48A-BDE7-56263E6517BC}"/>
              </a:ext>
            </a:extLst>
          </p:cNvPr>
          <p:cNvSpPr/>
          <p:nvPr/>
        </p:nvSpPr>
        <p:spPr>
          <a:xfrm flipH="1">
            <a:off x="10754210" y="4644842"/>
            <a:ext cx="912957" cy="1475832"/>
          </a:xfrm>
          <a:prstGeom prst="arc">
            <a:avLst/>
          </a:prstGeom>
          <a:ln w="12700">
            <a:solidFill>
              <a:srgbClr val="7030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06" name="Arc 7305">
            <a:extLst>
              <a:ext uri="{FF2B5EF4-FFF2-40B4-BE49-F238E27FC236}">
                <a16:creationId xmlns:a16="http://schemas.microsoft.com/office/drawing/2014/main" id="{90682579-726D-465D-65EB-3C92A47DE276}"/>
              </a:ext>
            </a:extLst>
          </p:cNvPr>
          <p:cNvSpPr/>
          <p:nvPr/>
        </p:nvSpPr>
        <p:spPr>
          <a:xfrm flipH="1">
            <a:off x="10994921" y="4630732"/>
            <a:ext cx="499485" cy="1475832"/>
          </a:xfrm>
          <a:prstGeom prst="arc">
            <a:avLst/>
          </a:prstGeom>
          <a:ln w="12700">
            <a:solidFill>
              <a:srgbClr val="7030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07" name="Arc 7306">
            <a:extLst>
              <a:ext uri="{FF2B5EF4-FFF2-40B4-BE49-F238E27FC236}">
                <a16:creationId xmlns:a16="http://schemas.microsoft.com/office/drawing/2014/main" id="{13C1649A-E59B-A36A-4374-B41E9AEAA2A5}"/>
              </a:ext>
            </a:extLst>
          </p:cNvPr>
          <p:cNvSpPr/>
          <p:nvPr/>
        </p:nvSpPr>
        <p:spPr>
          <a:xfrm flipH="1">
            <a:off x="11109076" y="4666159"/>
            <a:ext cx="244724" cy="1475832"/>
          </a:xfrm>
          <a:prstGeom prst="arc">
            <a:avLst/>
          </a:prstGeom>
          <a:ln w="12700">
            <a:solidFill>
              <a:srgbClr val="7030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grpSp>
        <p:nvGrpSpPr>
          <p:cNvPr id="7310" name="グループ化 271">
            <a:extLst>
              <a:ext uri="{FF2B5EF4-FFF2-40B4-BE49-F238E27FC236}">
                <a16:creationId xmlns:a16="http://schemas.microsoft.com/office/drawing/2014/main" id="{43781842-342B-90D3-FF83-6041FF919164}"/>
              </a:ext>
            </a:extLst>
          </p:cNvPr>
          <p:cNvGrpSpPr/>
          <p:nvPr/>
        </p:nvGrpSpPr>
        <p:grpSpPr>
          <a:xfrm>
            <a:off x="8848587" y="3000086"/>
            <a:ext cx="149823" cy="149824"/>
            <a:chOff x="4057917" y="1015180"/>
            <a:chExt cx="348635" cy="348636"/>
          </a:xfrm>
        </p:grpSpPr>
        <p:sp>
          <p:nvSpPr>
            <p:cNvPr id="7311" name="楕円 272">
              <a:extLst>
                <a:ext uri="{FF2B5EF4-FFF2-40B4-BE49-F238E27FC236}">
                  <a16:creationId xmlns:a16="http://schemas.microsoft.com/office/drawing/2014/main" id="{7F3D8FED-9569-143F-4D45-52B9F9F9F8CA}"/>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12" name="フリーフォーム: 図形 273">
              <a:extLst>
                <a:ext uri="{FF2B5EF4-FFF2-40B4-BE49-F238E27FC236}">
                  <a16:creationId xmlns:a16="http://schemas.microsoft.com/office/drawing/2014/main" id="{F34303C0-624C-1D6D-3674-C3929F423DE1}"/>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13" name="楕円 274">
              <a:extLst>
                <a:ext uri="{FF2B5EF4-FFF2-40B4-BE49-F238E27FC236}">
                  <a16:creationId xmlns:a16="http://schemas.microsoft.com/office/drawing/2014/main" id="{EF273152-4FFB-8260-4127-A4BEC393F439}"/>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29" name="グループ化 271">
            <a:extLst>
              <a:ext uri="{FF2B5EF4-FFF2-40B4-BE49-F238E27FC236}">
                <a16:creationId xmlns:a16="http://schemas.microsoft.com/office/drawing/2014/main" id="{992AFA74-7A8B-6AA7-C2CF-37038C28316B}"/>
              </a:ext>
            </a:extLst>
          </p:cNvPr>
          <p:cNvGrpSpPr/>
          <p:nvPr/>
        </p:nvGrpSpPr>
        <p:grpSpPr>
          <a:xfrm>
            <a:off x="9213586" y="3193432"/>
            <a:ext cx="149823" cy="149824"/>
            <a:chOff x="4057917" y="1015180"/>
            <a:chExt cx="348635" cy="348636"/>
          </a:xfrm>
        </p:grpSpPr>
        <p:sp>
          <p:nvSpPr>
            <p:cNvPr id="7330" name="楕円 272">
              <a:extLst>
                <a:ext uri="{FF2B5EF4-FFF2-40B4-BE49-F238E27FC236}">
                  <a16:creationId xmlns:a16="http://schemas.microsoft.com/office/drawing/2014/main" id="{D27B7A3E-414B-FD92-B478-812167214AB6}"/>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31" name="フリーフォーム: 図形 273">
              <a:extLst>
                <a:ext uri="{FF2B5EF4-FFF2-40B4-BE49-F238E27FC236}">
                  <a16:creationId xmlns:a16="http://schemas.microsoft.com/office/drawing/2014/main" id="{47DF7516-C727-AB87-438A-7320A9190299}"/>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32" name="楕円 274">
              <a:extLst>
                <a:ext uri="{FF2B5EF4-FFF2-40B4-BE49-F238E27FC236}">
                  <a16:creationId xmlns:a16="http://schemas.microsoft.com/office/drawing/2014/main" id="{0E0F9899-F23F-6612-11DA-AE99A8AD7AB3}"/>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42" name="Group 7341">
            <a:extLst>
              <a:ext uri="{FF2B5EF4-FFF2-40B4-BE49-F238E27FC236}">
                <a16:creationId xmlns:a16="http://schemas.microsoft.com/office/drawing/2014/main" id="{F94591A2-80E1-B8F6-1F73-8A9A44C609CE}"/>
              </a:ext>
            </a:extLst>
          </p:cNvPr>
          <p:cNvGrpSpPr/>
          <p:nvPr/>
        </p:nvGrpSpPr>
        <p:grpSpPr>
          <a:xfrm>
            <a:off x="10529873" y="4504853"/>
            <a:ext cx="149823" cy="149824"/>
            <a:chOff x="7567478" y="4907267"/>
            <a:chExt cx="149823" cy="149824"/>
          </a:xfrm>
        </p:grpSpPr>
        <p:sp>
          <p:nvSpPr>
            <p:cNvPr id="7343" name="楕円 272">
              <a:extLst>
                <a:ext uri="{FF2B5EF4-FFF2-40B4-BE49-F238E27FC236}">
                  <a16:creationId xmlns:a16="http://schemas.microsoft.com/office/drawing/2014/main" id="{2D6D6452-4FA6-8C6B-AEF5-F47206B5F0AD}"/>
                </a:ext>
              </a:extLst>
            </p:cNvPr>
            <p:cNvSpPr/>
            <p:nvPr/>
          </p:nvSpPr>
          <p:spPr>
            <a:xfrm>
              <a:off x="7567478" y="4907267"/>
              <a:ext cx="149823" cy="149824"/>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44" name="フリーフォーム: 図形 273">
              <a:extLst>
                <a:ext uri="{FF2B5EF4-FFF2-40B4-BE49-F238E27FC236}">
                  <a16:creationId xmlns:a16="http://schemas.microsoft.com/office/drawing/2014/main" id="{0863D55D-7CCB-C5A7-7CF3-F77C86A46C93}"/>
                </a:ext>
              </a:extLst>
            </p:cNvPr>
            <p:cNvSpPr/>
            <p:nvPr/>
          </p:nvSpPr>
          <p:spPr>
            <a:xfrm>
              <a:off x="7596640" y="4944750"/>
              <a:ext cx="85277" cy="44344"/>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45" name="楕円 274">
              <a:extLst>
                <a:ext uri="{FF2B5EF4-FFF2-40B4-BE49-F238E27FC236}">
                  <a16:creationId xmlns:a16="http://schemas.microsoft.com/office/drawing/2014/main" id="{230C82D3-5555-6D73-2374-12D2CB02D372}"/>
                </a:ext>
              </a:extLst>
            </p:cNvPr>
            <p:cNvSpPr/>
            <p:nvPr/>
          </p:nvSpPr>
          <p:spPr>
            <a:xfrm flipH="1">
              <a:off x="7632567" y="4979270"/>
              <a:ext cx="19647" cy="19647"/>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46" name="Group 7345">
            <a:extLst>
              <a:ext uri="{FF2B5EF4-FFF2-40B4-BE49-F238E27FC236}">
                <a16:creationId xmlns:a16="http://schemas.microsoft.com/office/drawing/2014/main" id="{7CD966C7-7613-4CD0-52B1-F7D5F4242E02}"/>
              </a:ext>
            </a:extLst>
          </p:cNvPr>
          <p:cNvGrpSpPr/>
          <p:nvPr/>
        </p:nvGrpSpPr>
        <p:grpSpPr>
          <a:xfrm>
            <a:off x="10264815" y="4298470"/>
            <a:ext cx="149823" cy="149824"/>
            <a:chOff x="7567478" y="4907267"/>
            <a:chExt cx="149823" cy="149824"/>
          </a:xfrm>
        </p:grpSpPr>
        <p:sp>
          <p:nvSpPr>
            <p:cNvPr id="7347" name="楕円 272">
              <a:extLst>
                <a:ext uri="{FF2B5EF4-FFF2-40B4-BE49-F238E27FC236}">
                  <a16:creationId xmlns:a16="http://schemas.microsoft.com/office/drawing/2014/main" id="{899A2577-1FAB-9BBE-E308-235C7B910F36}"/>
                </a:ext>
              </a:extLst>
            </p:cNvPr>
            <p:cNvSpPr/>
            <p:nvPr/>
          </p:nvSpPr>
          <p:spPr>
            <a:xfrm>
              <a:off x="7567478" y="4907267"/>
              <a:ext cx="149823" cy="149824"/>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48" name="フリーフォーム: 図形 273">
              <a:extLst>
                <a:ext uri="{FF2B5EF4-FFF2-40B4-BE49-F238E27FC236}">
                  <a16:creationId xmlns:a16="http://schemas.microsoft.com/office/drawing/2014/main" id="{CA06B673-FF40-B204-38E1-22623EDDC6BA}"/>
                </a:ext>
              </a:extLst>
            </p:cNvPr>
            <p:cNvSpPr/>
            <p:nvPr/>
          </p:nvSpPr>
          <p:spPr>
            <a:xfrm>
              <a:off x="7596640" y="4944750"/>
              <a:ext cx="85277" cy="44344"/>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49" name="楕円 274">
              <a:extLst>
                <a:ext uri="{FF2B5EF4-FFF2-40B4-BE49-F238E27FC236}">
                  <a16:creationId xmlns:a16="http://schemas.microsoft.com/office/drawing/2014/main" id="{114FD170-427E-490E-03EA-8CD4CB0A8C24}"/>
                </a:ext>
              </a:extLst>
            </p:cNvPr>
            <p:cNvSpPr/>
            <p:nvPr/>
          </p:nvSpPr>
          <p:spPr>
            <a:xfrm flipH="1">
              <a:off x="7632567" y="4979270"/>
              <a:ext cx="19647" cy="19647"/>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68" name="Group 7367">
            <a:extLst>
              <a:ext uri="{FF2B5EF4-FFF2-40B4-BE49-F238E27FC236}">
                <a16:creationId xmlns:a16="http://schemas.microsoft.com/office/drawing/2014/main" id="{33C168A5-0949-44D1-5070-D86EFD7C2245}"/>
              </a:ext>
            </a:extLst>
          </p:cNvPr>
          <p:cNvGrpSpPr/>
          <p:nvPr/>
        </p:nvGrpSpPr>
        <p:grpSpPr>
          <a:xfrm>
            <a:off x="10735719" y="4129880"/>
            <a:ext cx="130254" cy="333436"/>
            <a:chOff x="3880607" y="4243931"/>
            <a:chExt cx="246298" cy="630498"/>
          </a:xfrm>
        </p:grpSpPr>
        <p:cxnSp>
          <p:nvCxnSpPr>
            <p:cNvPr id="7358" name="直線コネクタ 9">
              <a:extLst>
                <a:ext uri="{FF2B5EF4-FFF2-40B4-BE49-F238E27FC236}">
                  <a16:creationId xmlns:a16="http://schemas.microsoft.com/office/drawing/2014/main" id="{5B389C00-7878-720B-0AA1-3916F10724F5}"/>
                </a:ext>
              </a:extLst>
            </p:cNvPr>
            <p:cNvCxnSpPr>
              <a:cxnSpLocks/>
            </p:cNvCxnSpPr>
            <p:nvPr/>
          </p:nvCxnSpPr>
          <p:spPr>
            <a:xfrm flipH="1">
              <a:off x="3880607" y="4354616"/>
              <a:ext cx="123148" cy="519813"/>
            </a:xfrm>
            <a:prstGeom prst="line">
              <a:avLst/>
            </a:prstGeom>
            <a:noFill/>
            <a:ln w="12700" cap="rnd" cmpd="sng" algn="ctr">
              <a:solidFill>
                <a:srgbClr val="BE4A47"/>
              </a:solidFill>
              <a:prstDash val="solid"/>
            </a:ln>
            <a:effectLst/>
          </p:spPr>
        </p:cxnSp>
        <p:cxnSp>
          <p:nvCxnSpPr>
            <p:cNvPr id="7359" name="直線コネクタ 10">
              <a:extLst>
                <a:ext uri="{FF2B5EF4-FFF2-40B4-BE49-F238E27FC236}">
                  <a16:creationId xmlns:a16="http://schemas.microsoft.com/office/drawing/2014/main" id="{9831D65D-AD74-6A0F-304E-90971B463097}"/>
                </a:ext>
              </a:extLst>
            </p:cNvPr>
            <p:cNvCxnSpPr>
              <a:cxnSpLocks/>
            </p:cNvCxnSpPr>
            <p:nvPr/>
          </p:nvCxnSpPr>
          <p:spPr>
            <a:xfrm>
              <a:off x="4003757" y="4354542"/>
              <a:ext cx="123148" cy="519813"/>
            </a:xfrm>
            <a:prstGeom prst="line">
              <a:avLst/>
            </a:prstGeom>
            <a:noFill/>
            <a:ln w="12700" cap="rnd" cmpd="sng" algn="ctr">
              <a:solidFill>
                <a:srgbClr val="BE4A47"/>
              </a:solidFill>
              <a:prstDash val="solid"/>
            </a:ln>
            <a:effectLst/>
          </p:spPr>
        </p:cxnSp>
        <p:sp>
          <p:nvSpPr>
            <p:cNvPr id="7360" name="楕円 11">
              <a:extLst>
                <a:ext uri="{FF2B5EF4-FFF2-40B4-BE49-F238E27FC236}">
                  <a16:creationId xmlns:a16="http://schemas.microsoft.com/office/drawing/2014/main" id="{82EE1E45-C182-A03E-0455-5B181CB5868E}"/>
                </a:ext>
              </a:extLst>
            </p:cNvPr>
            <p:cNvSpPr/>
            <p:nvPr/>
          </p:nvSpPr>
          <p:spPr>
            <a:xfrm>
              <a:off x="3973155" y="4333709"/>
              <a:ext cx="61567" cy="62377"/>
            </a:xfrm>
            <a:prstGeom prst="ellipse">
              <a:avLst/>
            </a:prstGeom>
            <a:solidFill>
              <a:srgbClr val="BE4A47"/>
            </a:solidFill>
            <a:ln w="12700" cap="flat" cmpd="sng" algn="ctr">
              <a:solidFill>
                <a:srgbClr val="BE4A4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cxnSp>
          <p:nvCxnSpPr>
            <p:cNvPr id="7361" name="直線コネクタ 12">
              <a:extLst>
                <a:ext uri="{FF2B5EF4-FFF2-40B4-BE49-F238E27FC236}">
                  <a16:creationId xmlns:a16="http://schemas.microsoft.com/office/drawing/2014/main" id="{563BC0F0-5CC2-E258-CAA4-FF4FACF9CB35}"/>
                </a:ext>
              </a:extLst>
            </p:cNvPr>
            <p:cNvCxnSpPr>
              <a:cxnSpLocks/>
            </p:cNvCxnSpPr>
            <p:nvPr/>
          </p:nvCxnSpPr>
          <p:spPr>
            <a:xfrm flipH="1">
              <a:off x="3898641" y="4694526"/>
              <a:ext cx="187552" cy="87319"/>
            </a:xfrm>
            <a:prstGeom prst="line">
              <a:avLst/>
            </a:prstGeom>
            <a:noFill/>
            <a:ln w="12700" cap="flat" cmpd="sng" algn="ctr">
              <a:solidFill>
                <a:srgbClr val="BE4A47"/>
              </a:solidFill>
              <a:prstDash val="solid"/>
            </a:ln>
            <a:effectLst/>
          </p:spPr>
        </p:cxnSp>
        <p:cxnSp>
          <p:nvCxnSpPr>
            <p:cNvPr id="7362" name="直線コネクタ 13">
              <a:extLst>
                <a:ext uri="{FF2B5EF4-FFF2-40B4-BE49-F238E27FC236}">
                  <a16:creationId xmlns:a16="http://schemas.microsoft.com/office/drawing/2014/main" id="{962221E6-9F5A-ED4B-4042-3638198B19C2}"/>
                </a:ext>
              </a:extLst>
            </p:cNvPr>
            <p:cNvCxnSpPr>
              <a:cxnSpLocks/>
            </p:cNvCxnSpPr>
            <p:nvPr/>
          </p:nvCxnSpPr>
          <p:spPr>
            <a:xfrm>
              <a:off x="3943567" y="4623381"/>
              <a:ext cx="141268" cy="65771"/>
            </a:xfrm>
            <a:prstGeom prst="line">
              <a:avLst/>
            </a:prstGeom>
            <a:noFill/>
            <a:ln w="12700" cap="flat" cmpd="sng" algn="ctr">
              <a:solidFill>
                <a:srgbClr val="BE4A47"/>
              </a:solidFill>
              <a:prstDash val="solid"/>
            </a:ln>
            <a:effectLst/>
          </p:spPr>
        </p:cxnSp>
        <p:cxnSp>
          <p:nvCxnSpPr>
            <p:cNvPr id="7363" name="直線コネクタ 14">
              <a:extLst>
                <a:ext uri="{FF2B5EF4-FFF2-40B4-BE49-F238E27FC236}">
                  <a16:creationId xmlns:a16="http://schemas.microsoft.com/office/drawing/2014/main" id="{614E4F04-5B13-EDA4-A1CC-DC6E1DE89BCB}"/>
                </a:ext>
              </a:extLst>
            </p:cNvPr>
            <p:cNvCxnSpPr>
              <a:cxnSpLocks/>
            </p:cNvCxnSpPr>
            <p:nvPr/>
          </p:nvCxnSpPr>
          <p:spPr>
            <a:xfrm flipH="1">
              <a:off x="3940062" y="4556501"/>
              <a:ext cx="121199" cy="56427"/>
            </a:xfrm>
            <a:prstGeom prst="line">
              <a:avLst/>
            </a:prstGeom>
            <a:noFill/>
            <a:ln w="12700" cap="flat" cmpd="sng" algn="ctr">
              <a:solidFill>
                <a:srgbClr val="BE4A47"/>
              </a:solidFill>
              <a:prstDash val="solid"/>
            </a:ln>
            <a:effectLst/>
          </p:spPr>
        </p:cxnSp>
        <p:sp>
          <p:nvSpPr>
            <p:cNvPr id="7364" name="円弧 15">
              <a:extLst>
                <a:ext uri="{FF2B5EF4-FFF2-40B4-BE49-F238E27FC236}">
                  <a16:creationId xmlns:a16="http://schemas.microsoft.com/office/drawing/2014/main" id="{31EF8537-C020-74B8-8DED-3EDBB9116F5A}"/>
                </a:ext>
              </a:extLst>
            </p:cNvPr>
            <p:cNvSpPr/>
            <p:nvPr/>
          </p:nvSpPr>
          <p:spPr>
            <a:xfrm>
              <a:off x="3921658" y="4281719"/>
              <a:ext cx="164198" cy="166358"/>
            </a:xfrm>
            <a:prstGeom prst="arc">
              <a:avLst>
                <a:gd name="adj1" fmla="val 18684949"/>
                <a:gd name="adj2" fmla="val 2963849"/>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365" name="円弧 16">
              <a:extLst>
                <a:ext uri="{FF2B5EF4-FFF2-40B4-BE49-F238E27FC236}">
                  <a16:creationId xmlns:a16="http://schemas.microsoft.com/office/drawing/2014/main" id="{F99B4482-E2F0-5A93-F9FE-45ADD3EF39BF}"/>
                </a:ext>
              </a:extLst>
            </p:cNvPr>
            <p:cNvSpPr/>
            <p:nvPr/>
          </p:nvSpPr>
          <p:spPr>
            <a:xfrm>
              <a:off x="3885388" y="4244972"/>
              <a:ext cx="236737" cy="239851"/>
            </a:xfrm>
            <a:prstGeom prst="arc">
              <a:avLst>
                <a:gd name="adj1" fmla="val 18575308"/>
                <a:gd name="adj2" fmla="val 2981308"/>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366" name="円弧 17">
              <a:extLst>
                <a:ext uri="{FF2B5EF4-FFF2-40B4-BE49-F238E27FC236}">
                  <a16:creationId xmlns:a16="http://schemas.microsoft.com/office/drawing/2014/main" id="{25D000D4-57EB-10F8-9C13-AC1E52AC3250}"/>
                </a:ext>
              </a:extLst>
            </p:cNvPr>
            <p:cNvSpPr/>
            <p:nvPr/>
          </p:nvSpPr>
          <p:spPr>
            <a:xfrm flipH="1">
              <a:off x="3921177" y="4280678"/>
              <a:ext cx="164198" cy="166358"/>
            </a:xfrm>
            <a:prstGeom prst="arc">
              <a:avLst>
                <a:gd name="adj1" fmla="val 18684949"/>
                <a:gd name="adj2" fmla="val 2963849"/>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367" name="円弧 18">
              <a:extLst>
                <a:ext uri="{FF2B5EF4-FFF2-40B4-BE49-F238E27FC236}">
                  <a16:creationId xmlns:a16="http://schemas.microsoft.com/office/drawing/2014/main" id="{7048EE19-3654-C813-02BA-C69B0E5C7F97}"/>
                </a:ext>
              </a:extLst>
            </p:cNvPr>
            <p:cNvSpPr/>
            <p:nvPr/>
          </p:nvSpPr>
          <p:spPr>
            <a:xfrm flipH="1">
              <a:off x="3884909" y="4243931"/>
              <a:ext cx="236737" cy="239851"/>
            </a:xfrm>
            <a:prstGeom prst="arc">
              <a:avLst>
                <a:gd name="adj1" fmla="val 18575308"/>
                <a:gd name="adj2" fmla="val 2981308"/>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grpSp>
      <p:grpSp>
        <p:nvGrpSpPr>
          <p:cNvPr id="7369" name="Group 7368">
            <a:extLst>
              <a:ext uri="{FF2B5EF4-FFF2-40B4-BE49-F238E27FC236}">
                <a16:creationId xmlns:a16="http://schemas.microsoft.com/office/drawing/2014/main" id="{AEB9535D-DD7A-B14D-E746-BC4CB9995C23}"/>
              </a:ext>
            </a:extLst>
          </p:cNvPr>
          <p:cNvGrpSpPr/>
          <p:nvPr/>
        </p:nvGrpSpPr>
        <p:grpSpPr>
          <a:xfrm>
            <a:off x="10909392" y="4046343"/>
            <a:ext cx="149823" cy="149824"/>
            <a:chOff x="7567478" y="4907267"/>
            <a:chExt cx="149823" cy="149824"/>
          </a:xfrm>
        </p:grpSpPr>
        <p:sp>
          <p:nvSpPr>
            <p:cNvPr id="7370" name="楕円 272">
              <a:extLst>
                <a:ext uri="{FF2B5EF4-FFF2-40B4-BE49-F238E27FC236}">
                  <a16:creationId xmlns:a16="http://schemas.microsoft.com/office/drawing/2014/main" id="{8353D84F-B06B-3CA3-397E-FD11940A74B2}"/>
                </a:ext>
              </a:extLst>
            </p:cNvPr>
            <p:cNvSpPr/>
            <p:nvPr/>
          </p:nvSpPr>
          <p:spPr>
            <a:xfrm>
              <a:off x="7567478" y="4907267"/>
              <a:ext cx="149823" cy="149824"/>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71" name="フリーフォーム: 図形 273">
              <a:extLst>
                <a:ext uri="{FF2B5EF4-FFF2-40B4-BE49-F238E27FC236}">
                  <a16:creationId xmlns:a16="http://schemas.microsoft.com/office/drawing/2014/main" id="{6F0F463C-AA65-0F73-3E7B-C54953F7DFF5}"/>
                </a:ext>
              </a:extLst>
            </p:cNvPr>
            <p:cNvSpPr/>
            <p:nvPr/>
          </p:nvSpPr>
          <p:spPr>
            <a:xfrm>
              <a:off x="7596640" y="4944750"/>
              <a:ext cx="85277" cy="44344"/>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72" name="楕円 274">
              <a:extLst>
                <a:ext uri="{FF2B5EF4-FFF2-40B4-BE49-F238E27FC236}">
                  <a16:creationId xmlns:a16="http://schemas.microsoft.com/office/drawing/2014/main" id="{F6C1E56A-9CBE-3D51-0C55-601E54B76BE8}"/>
                </a:ext>
              </a:extLst>
            </p:cNvPr>
            <p:cNvSpPr/>
            <p:nvPr/>
          </p:nvSpPr>
          <p:spPr>
            <a:xfrm flipH="1">
              <a:off x="7632567" y="4979270"/>
              <a:ext cx="19647" cy="19647"/>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7373" name="TextBox 7372">
            <a:extLst>
              <a:ext uri="{FF2B5EF4-FFF2-40B4-BE49-F238E27FC236}">
                <a16:creationId xmlns:a16="http://schemas.microsoft.com/office/drawing/2014/main" id="{2021A6AC-7C47-60A7-EA71-34D8AE931BDB}"/>
              </a:ext>
            </a:extLst>
          </p:cNvPr>
          <p:cNvSpPr txBox="1"/>
          <p:nvPr/>
        </p:nvSpPr>
        <p:spPr>
          <a:xfrm>
            <a:off x="6875108" y="2057684"/>
            <a:ext cx="657552" cy="415498"/>
          </a:xfrm>
          <a:prstGeom prst="rect">
            <a:avLst/>
          </a:prstGeom>
          <a:noFill/>
        </p:spPr>
        <p:txBody>
          <a:bodyPr wrap="none" rtlCol="0">
            <a:spAutoFit/>
          </a:bodyPr>
          <a:lstStyle/>
          <a:p>
            <a:r>
              <a:rPr lang="en-US" sz="1050" dirty="0"/>
              <a:t>IoT</a:t>
            </a:r>
          </a:p>
          <a:p>
            <a:r>
              <a:rPr lang="en-US" sz="1050" dirty="0"/>
              <a:t>sensors</a:t>
            </a:r>
          </a:p>
        </p:txBody>
      </p:sp>
      <p:sp>
        <p:nvSpPr>
          <p:cNvPr id="7374" name="Arc 7373">
            <a:extLst>
              <a:ext uri="{FF2B5EF4-FFF2-40B4-BE49-F238E27FC236}">
                <a16:creationId xmlns:a16="http://schemas.microsoft.com/office/drawing/2014/main" id="{EDF74524-3E38-A8C4-6927-727FBC258E41}"/>
              </a:ext>
            </a:extLst>
          </p:cNvPr>
          <p:cNvSpPr/>
          <p:nvPr/>
        </p:nvSpPr>
        <p:spPr>
          <a:xfrm flipH="1">
            <a:off x="10656722" y="4651567"/>
            <a:ext cx="912957" cy="1475832"/>
          </a:xfrm>
          <a:prstGeom prst="arc">
            <a:avLst/>
          </a:prstGeom>
          <a:ln w="12700">
            <a:solidFill>
              <a:srgbClr val="7030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75" name="TextBox 7374">
            <a:extLst>
              <a:ext uri="{FF2B5EF4-FFF2-40B4-BE49-F238E27FC236}">
                <a16:creationId xmlns:a16="http://schemas.microsoft.com/office/drawing/2014/main" id="{66340B25-7B5E-8141-E8EF-3C997D3425A0}"/>
              </a:ext>
            </a:extLst>
          </p:cNvPr>
          <p:cNvSpPr txBox="1"/>
          <p:nvPr/>
        </p:nvSpPr>
        <p:spPr>
          <a:xfrm>
            <a:off x="8408862" y="5293850"/>
            <a:ext cx="1048685" cy="430887"/>
          </a:xfrm>
          <a:prstGeom prst="rect">
            <a:avLst/>
          </a:prstGeom>
          <a:noFill/>
        </p:spPr>
        <p:txBody>
          <a:bodyPr wrap="none" rtlCol="0">
            <a:spAutoFit/>
          </a:bodyPr>
          <a:lstStyle/>
          <a:p>
            <a:r>
              <a:rPr lang="en-US" sz="1100" dirty="0"/>
              <a:t>Low precision</a:t>
            </a:r>
            <a:br>
              <a:rPr lang="en-US" sz="1100" dirty="0"/>
            </a:br>
            <a:r>
              <a:rPr lang="en-US" sz="1100" dirty="0"/>
              <a:t>(m, </a:t>
            </a:r>
            <a:r>
              <a:rPr lang="en-US" sz="1100" dirty="0" err="1">
                <a:latin typeface="Symbol" panose="05050102010706020507" pitchFamily="18" charset="2"/>
              </a:rPr>
              <a:t>m</a:t>
            </a:r>
            <a:r>
              <a:rPr lang="en-US" sz="1100" dirty="0" err="1"/>
              <a:t>s</a:t>
            </a:r>
            <a:r>
              <a:rPr lang="en-US" sz="1100" dirty="0"/>
              <a:t>)</a:t>
            </a:r>
          </a:p>
        </p:txBody>
      </p:sp>
      <p:grpSp>
        <p:nvGrpSpPr>
          <p:cNvPr id="7376" name="グループ化 636">
            <a:extLst>
              <a:ext uri="{FF2B5EF4-FFF2-40B4-BE49-F238E27FC236}">
                <a16:creationId xmlns:a16="http://schemas.microsoft.com/office/drawing/2014/main" id="{486122F4-B200-2C8C-1B55-8F8F6296E80E}"/>
              </a:ext>
            </a:extLst>
          </p:cNvPr>
          <p:cNvGrpSpPr/>
          <p:nvPr/>
        </p:nvGrpSpPr>
        <p:grpSpPr>
          <a:xfrm>
            <a:off x="7925615" y="1873882"/>
            <a:ext cx="735482" cy="579902"/>
            <a:chOff x="8411439" y="3691874"/>
            <a:chExt cx="774192" cy="610423"/>
          </a:xfrm>
        </p:grpSpPr>
        <p:grpSp>
          <p:nvGrpSpPr>
            <p:cNvPr id="7377" name="グループ化 640">
              <a:extLst>
                <a:ext uri="{FF2B5EF4-FFF2-40B4-BE49-F238E27FC236}">
                  <a16:creationId xmlns:a16="http://schemas.microsoft.com/office/drawing/2014/main" id="{BBDF8283-4365-0FE3-CEFA-A01017647856}"/>
                </a:ext>
              </a:extLst>
            </p:cNvPr>
            <p:cNvGrpSpPr/>
            <p:nvPr/>
          </p:nvGrpSpPr>
          <p:grpSpPr>
            <a:xfrm>
              <a:off x="8411439" y="3691874"/>
              <a:ext cx="774192" cy="577119"/>
              <a:chOff x="9658350" y="33739"/>
              <a:chExt cx="1085850" cy="694924"/>
            </a:xfrm>
            <a:solidFill>
              <a:srgbClr val="F6C09C"/>
            </a:solidFill>
          </p:grpSpPr>
          <p:sp>
            <p:nvSpPr>
              <p:cNvPr id="7384" name="正方形/長方形 647">
                <a:extLst>
                  <a:ext uri="{FF2B5EF4-FFF2-40B4-BE49-F238E27FC236}">
                    <a16:creationId xmlns:a16="http://schemas.microsoft.com/office/drawing/2014/main" id="{1AABBAAA-E937-073F-3487-082B5AF272AB}"/>
                  </a:ext>
                </a:extLst>
              </p:cNvPr>
              <p:cNvSpPr/>
              <p:nvPr/>
            </p:nvSpPr>
            <p:spPr>
              <a:xfrm>
                <a:off x="9658350" y="378764"/>
                <a:ext cx="1085850" cy="3498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85" name="正方形/長方形 648">
                <a:extLst>
                  <a:ext uri="{FF2B5EF4-FFF2-40B4-BE49-F238E27FC236}">
                    <a16:creationId xmlns:a16="http://schemas.microsoft.com/office/drawing/2014/main" id="{7D13631B-44D9-242D-56C3-DAECD30BF897}"/>
                  </a:ext>
                </a:extLst>
              </p:cNvPr>
              <p:cNvSpPr/>
              <p:nvPr/>
            </p:nvSpPr>
            <p:spPr>
              <a:xfrm>
                <a:off x="9706524" y="33739"/>
                <a:ext cx="64136" cy="3498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86" name="直角三角形 649">
                <a:extLst>
                  <a:ext uri="{FF2B5EF4-FFF2-40B4-BE49-F238E27FC236}">
                    <a16:creationId xmlns:a16="http://schemas.microsoft.com/office/drawing/2014/main" id="{73486985-45E0-130C-C653-CCB0DFBD6C13}"/>
                  </a:ext>
                </a:extLst>
              </p:cNvPr>
              <p:cNvSpPr/>
              <p:nvPr/>
            </p:nvSpPr>
            <p:spPr>
              <a:xfrm flipH="1">
                <a:off x="9732317" y="129555"/>
                <a:ext cx="350860" cy="27430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87" name="直角三角形 650">
                <a:extLst>
                  <a:ext uri="{FF2B5EF4-FFF2-40B4-BE49-F238E27FC236}">
                    <a16:creationId xmlns:a16="http://schemas.microsoft.com/office/drawing/2014/main" id="{D0059247-E69F-41DF-F342-AA1C4C86E1C6}"/>
                  </a:ext>
                </a:extLst>
              </p:cNvPr>
              <p:cNvSpPr/>
              <p:nvPr/>
            </p:nvSpPr>
            <p:spPr>
              <a:xfrm flipH="1">
                <a:off x="10024561" y="129555"/>
                <a:ext cx="350860" cy="27430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88" name="直角三角形 651">
                <a:extLst>
                  <a:ext uri="{FF2B5EF4-FFF2-40B4-BE49-F238E27FC236}">
                    <a16:creationId xmlns:a16="http://schemas.microsoft.com/office/drawing/2014/main" id="{53A84A3D-71BE-EEB5-7605-C780E4C26530}"/>
                  </a:ext>
                </a:extLst>
              </p:cNvPr>
              <p:cNvSpPr/>
              <p:nvPr/>
            </p:nvSpPr>
            <p:spPr>
              <a:xfrm flipH="1">
                <a:off x="10337079" y="139319"/>
                <a:ext cx="350860" cy="27430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378" name="Group 278">
              <a:extLst>
                <a:ext uri="{FF2B5EF4-FFF2-40B4-BE49-F238E27FC236}">
                  <a16:creationId xmlns:a16="http://schemas.microsoft.com/office/drawing/2014/main" id="{771D7E2C-E2D0-E7F2-CA1E-1B500EDBFF42}"/>
                </a:ext>
              </a:extLst>
            </p:cNvPr>
            <p:cNvGrpSpPr/>
            <p:nvPr/>
          </p:nvGrpSpPr>
          <p:grpSpPr>
            <a:xfrm>
              <a:off x="8576474" y="3936738"/>
              <a:ext cx="397987" cy="365559"/>
              <a:chOff x="4634203" y="1696506"/>
              <a:chExt cx="340554" cy="312644"/>
            </a:xfrm>
          </p:grpSpPr>
          <p:pic>
            <p:nvPicPr>
              <p:cNvPr id="7379" name="図 17" descr="sync.png">
                <a:extLst>
                  <a:ext uri="{FF2B5EF4-FFF2-40B4-BE49-F238E27FC236}">
                    <a16:creationId xmlns:a16="http://schemas.microsoft.com/office/drawing/2014/main" id="{A4000F57-B9E3-77AF-BC98-0D693C69B7D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784027" y="1696506"/>
                <a:ext cx="190730" cy="312644"/>
              </a:xfrm>
              <a:prstGeom prst="rect">
                <a:avLst/>
              </a:prstGeom>
            </p:spPr>
          </p:pic>
          <p:grpSp>
            <p:nvGrpSpPr>
              <p:cNvPr id="7380" name="グループ化 431">
                <a:extLst>
                  <a:ext uri="{FF2B5EF4-FFF2-40B4-BE49-F238E27FC236}">
                    <a16:creationId xmlns:a16="http://schemas.microsoft.com/office/drawing/2014/main" id="{4AADC2C0-2CA7-3CA8-1ADE-8968F94164A6}"/>
                  </a:ext>
                </a:extLst>
              </p:cNvPr>
              <p:cNvGrpSpPr/>
              <p:nvPr/>
            </p:nvGrpSpPr>
            <p:grpSpPr>
              <a:xfrm>
                <a:off x="4634203" y="1811801"/>
                <a:ext cx="149823" cy="149824"/>
                <a:chOff x="4057917" y="1015180"/>
                <a:chExt cx="348635" cy="348636"/>
              </a:xfrm>
            </p:grpSpPr>
            <p:sp>
              <p:nvSpPr>
                <p:cNvPr id="7381" name="楕円 432">
                  <a:extLst>
                    <a:ext uri="{FF2B5EF4-FFF2-40B4-BE49-F238E27FC236}">
                      <a16:creationId xmlns:a16="http://schemas.microsoft.com/office/drawing/2014/main" id="{34F0BA88-BCE5-20B5-5FAB-4D81F5F151AE}"/>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457189">
                    <a:defRPr/>
                  </a:pPr>
                  <a:endParaRPr kumimoji="1" lang="ja-JP" altLang="en-US">
                    <a:solidFill>
                      <a:prstClr val="white">
                        <a:lumMod val="95000"/>
                      </a:prstClr>
                    </a:solidFill>
                    <a:ea typeface="游ゴシック" panose="020B0400000000000000" pitchFamily="50" charset="-128"/>
                  </a:endParaRPr>
                </a:p>
              </p:txBody>
            </p:sp>
            <p:sp>
              <p:nvSpPr>
                <p:cNvPr id="7382" name="フリーフォーム: 図形 433">
                  <a:extLst>
                    <a:ext uri="{FF2B5EF4-FFF2-40B4-BE49-F238E27FC236}">
                      <a16:creationId xmlns:a16="http://schemas.microsoft.com/office/drawing/2014/main" id="{487CCA7B-4D0E-942C-8AA8-05DC50756A94}"/>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457189">
                    <a:defRPr/>
                  </a:pPr>
                  <a:endParaRPr kumimoji="1" lang="ja-JP" altLang="en-US">
                    <a:ln>
                      <a:solidFill>
                        <a:srgbClr val="C00000"/>
                      </a:solidFill>
                    </a:ln>
                    <a:solidFill>
                      <a:prstClr val="white"/>
                    </a:solidFill>
                    <a:ea typeface="游ゴシック" panose="020B0400000000000000" pitchFamily="50" charset="-128"/>
                  </a:endParaRPr>
                </a:p>
              </p:txBody>
            </p:sp>
            <p:sp>
              <p:nvSpPr>
                <p:cNvPr id="7383" name="楕円 434">
                  <a:extLst>
                    <a:ext uri="{FF2B5EF4-FFF2-40B4-BE49-F238E27FC236}">
                      <a16:creationId xmlns:a16="http://schemas.microsoft.com/office/drawing/2014/main" id="{7F85D114-E756-7EB9-12C8-29D28792A19A}"/>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457189">
                    <a:defRPr/>
                  </a:pPr>
                  <a:endParaRPr kumimoji="1" lang="ja-JP" altLang="en-US">
                    <a:solidFill>
                      <a:prstClr val="white"/>
                    </a:solidFill>
                    <a:ea typeface="游ゴシック" panose="020B0400000000000000" pitchFamily="50" charset="-128"/>
                  </a:endParaRPr>
                </a:p>
              </p:txBody>
            </p:sp>
          </p:grpSp>
        </p:grpSp>
      </p:grpSp>
      <p:sp>
        <p:nvSpPr>
          <p:cNvPr id="7389" name="Oval 7388">
            <a:extLst>
              <a:ext uri="{FF2B5EF4-FFF2-40B4-BE49-F238E27FC236}">
                <a16:creationId xmlns:a16="http://schemas.microsoft.com/office/drawing/2014/main" id="{218B9320-8B6D-7030-3304-D97F11878B8B}"/>
              </a:ext>
            </a:extLst>
          </p:cNvPr>
          <p:cNvSpPr/>
          <p:nvPr/>
        </p:nvSpPr>
        <p:spPr>
          <a:xfrm>
            <a:off x="7700491" y="2408978"/>
            <a:ext cx="1167354" cy="435742"/>
          </a:xfrm>
          <a:prstGeom prst="ellipse">
            <a:avLst/>
          </a:prstGeom>
          <a:solidFill>
            <a:srgbClr val="F6C0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50" name="グループ化 271">
            <a:extLst>
              <a:ext uri="{FF2B5EF4-FFF2-40B4-BE49-F238E27FC236}">
                <a16:creationId xmlns:a16="http://schemas.microsoft.com/office/drawing/2014/main" id="{9FA84EAA-6C7E-F0A5-6169-B97646A21B0B}"/>
              </a:ext>
            </a:extLst>
          </p:cNvPr>
          <p:cNvGrpSpPr/>
          <p:nvPr/>
        </p:nvGrpSpPr>
        <p:grpSpPr>
          <a:xfrm>
            <a:off x="7647789" y="2538614"/>
            <a:ext cx="149823" cy="149824"/>
            <a:chOff x="4057917" y="1015180"/>
            <a:chExt cx="348635" cy="348636"/>
          </a:xfrm>
        </p:grpSpPr>
        <p:sp>
          <p:nvSpPr>
            <p:cNvPr id="7351" name="楕円 272">
              <a:extLst>
                <a:ext uri="{FF2B5EF4-FFF2-40B4-BE49-F238E27FC236}">
                  <a16:creationId xmlns:a16="http://schemas.microsoft.com/office/drawing/2014/main" id="{927359EA-CA3B-0EBE-1FB3-F7552B04AB26}"/>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52" name="フリーフォーム: 図形 273">
              <a:extLst>
                <a:ext uri="{FF2B5EF4-FFF2-40B4-BE49-F238E27FC236}">
                  <a16:creationId xmlns:a16="http://schemas.microsoft.com/office/drawing/2014/main" id="{AE44630D-CFCC-DD15-BF00-BAC8104BD1EE}"/>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53" name="楕円 274">
              <a:extLst>
                <a:ext uri="{FF2B5EF4-FFF2-40B4-BE49-F238E27FC236}">
                  <a16:creationId xmlns:a16="http://schemas.microsoft.com/office/drawing/2014/main" id="{FEAA5154-170F-4940-C2BE-5DE1DAAADA49}"/>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54" name="グループ化 271">
            <a:extLst>
              <a:ext uri="{FF2B5EF4-FFF2-40B4-BE49-F238E27FC236}">
                <a16:creationId xmlns:a16="http://schemas.microsoft.com/office/drawing/2014/main" id="{4E2C3488-558A-6282-997D-AD1D94286D17}"/>
              </a:ext>
            </a:extLst>
          </p:cNvPr>
          <p:cNvGrpSpPr/>
          <p:nvPr/>
        </p:nvGrpSpPr>
        <p:grpSpPr>
          <a:xfrm>
            <a:off x="8710828" y="2527939"/>
            <a:ext cx="149823" cy="149824"/>
            <a:chOff x="4057917" y="1015180"/>
            <a:chExt cx="348635" cy="348636"/>
          </a:xfrm>
        </p:grpSpPr>
        <p:sp>
          <p:nvSpPr>
            <p:cNvPr id="7355" name="楕円 272">
              <a:extLst>
                <a:ext uri="{FF2B5EF4-FFF2-40B4-BE49-F238E27FC236}">
                  <a16:creationId xmlns:a16="http://schemas.microsoft.com/office/drawing/2014/main" id="{14C86222-54BB-89D5-BEAA-DBC2885923A5}"/>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56" name="フリーフォーム: 図形 273">
              <a:extLst>
                <a:ext uri="{FF2B5EF4-FFF2-40B4-BE49-F238E27FC236}">
                  <a16:creationId xmlns:a16="http://schemas.microsoft.com/office/drawing/2014/main" id="{3479F239-A74A-9699-13F0-A80A09236DC3}"/>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57" name="楕円 274">
              <a:extLst>
                <a:ext uri="{FF2B5EF4-FFF2-40B4-BE49-F238E27FC236}">
                  <a16:creationId xmlns:a16="http://schemas.microsoft.com/office/drawing/2014/main" id="{2AD61535-16C0-3454-6EE8-2047D0C55F8C}"/>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262" name="Group 7261">
            <a:extLst>
              <a:ext uri="{FF2B5EF4-FFF2-40B4-BE49-F238E27FC236}">
                <a16:creationId xmlns:a16="http://schemas.microsoft.com/office/drawing/2014/main" id="{8AA304A1-3394-E79C-6F75-CA9422624908}"/>
              </a:ext>
            </a:extLst>
          </p:cNvPr>
          <p:cNvGrpSpPr/>
          <p:nvPr/>
        </p:nvGrpSpPr>
        <p:grpSpPr>
          <a:xfrm>
            <a:off x="7700491" y="2386379"/>
            <a:ext cx="1119216" cy="503879"/>
            <a:chOff x="5370598" y="2622505"/>
            <a:chExt cx="3454302" cy="1555150"/>
          </a:xfrm>
        </p:grpSpPr>
        <p:pic>
          <p:nvPicPr>
            <p:cNvPr id="7263" name="図 10" descr="WiWi_3D_Printer_Asset_3.png">
              <a:extLst>
                <a:ext uri="{FF2B5EF4-FFF2-40B4-BE49-F238E27FC236}">
                  <a16:creationId xmlns:a16="http://schemas.microsoft.com/office/drawing/2014/main" id="{5D573637-5FAC-D7FA-8BA0-C54C41D9729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370598" y="2622505"/>
              <a:ext cx="3454302" cy="1555150"/>
            </a:xfrm>
            <a:prstGeom prst="rect">
              <a:avLst/>
            </a:prstGeom>
          </p:spPr>
        </p:pic>
        <p:pic>
          <p:nvPicPr>
            <p:cNvPr id="7264" name="図 17" descr="sync.png">
              <a:extLst>
                <a:ext uri="{FF2B5EF4-FFF2-40B4-BE49-F238E27FC236}">
                  <a16:creationId xmlns:a16="http://schemas.microsoft.com/office/drawing/2014/main" id="{B51D36EC-B283-A15A-2E5F-83DFBF5F9B4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874643" y="3154098"/>
              <a:ext cx="190730" cy="312644"/>
            </a:xfrm>
            <a:prstGeom prst="rect">
              <a:avLst/>
            </a:prstGeom>
          </p:spPr>
        </p:pic>
        <p:pic>
          <p:nvPicPr>
            <p:cNvPr id="7265" name="図 17" descr="sync.png">
              <a:extLst>
                <a:ext uri="{FF2B5EF4-FFF2-40B4-BE49-F238E27FC236}">
                  <a16:creationId xmlns:a16="http://schemas.microsoft.com/office/drawing/2014/main" id="{595E7185-4036-1ED7-63C3-BE44F81AD10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7308834" y="2779812"/>
              <a:ext cx="190730" cy="312644"/>
            </a:xfrm>
            <a:prstGeom prst="rect">
              <a:avLst/>
            </a:prstGeom>
          </p:spPr>
        </p:pic>
      </p:grpSp>
      <p:grpSp>
        <p:nvGrpSpPr>
          <p:cNvPr id="7394" name="Group 7393">
            <a:extLst>
              <a:ext uri="{FF2B5EF4-FFF2-40B4-BE49-F238E27FC236}">
                <a16:creationId xmlns:a16="http://schemas.microsoft.com/office/drawing/2014/main" id="{5B947F51-B324-B90E-16B1-FD88D711D336}"/>
              </a:ext>
            </a:extLst>
          </p:cNvPr>
          <p:cNvGrpSpPr/>
          <p:nvPr/>
        </p:nvGrpSpPr>
        <p:grpSpPr>
          <a:xfrm flipH="1">
            <a:off x="7051507" y="2123451"/>
            <a:ext cx="1010445" cy="757582"/>
            <a:chOff x="4920420" y="4893157"/>
            <a:chExt cx="1010445" cy="1511259"/>
          </a:xfrm>
        </p:grpSpPr>
        <p:sp>
          <p:nvSpPr>
            <p:cNvPr id="7390" name="Arc 7389">
              <a:extLst>
                <a:ext uri="{FF2B5EF4-FFF2-40B4-BE49-F238E27FC236}">
                  <a16:creationId xmlns:a16="http://schemas.microsoft.com/office/drawing/2014/main" id="{38AE82F9-F58F-C258-E9BE-34CE90E9D248}"/>
                </a:ext>
              </a:extLst>
            </p:cNvPr>
            <p:cNvSpPr/>
            <p:nvPr/>
          </p:nvSpPr>
          <p:spPr>
            <a:xfrm flipH="1">
              <a:off x="5017908" y="4907267"/>
              <a:ext cx="912957" cy="1475832"/>
            </a:xfrm>
            <a:prstGeom prst="arc">
              <a:avLst/>
            </a:prstGeom>
            <a:ln w="12700">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91" name="Arc 7390">
              <a:extLst>
                <a:ext uri="{FF2B5EF4-FFF2-40B4-BE49-F238E27FC236}">
                  <a16:creationId xmlns:a16="http://schemas.microsoft.com/office/drawing/2014/main" id="{65EAE190-CEDD-EB0F-CDF2-CD05E8A1E563}"/>
                </a:ext>
              </a:extLst>
            </p:cNvPr>
            <p:cNvSpPr/>
            <p:nvPr/>
          </p:nvSpPr>
          <p:spPr>
            <a:xfrm flipH="1">
              <a:off x="5258619" y="4893157"/>
              <a:ext cx="499485" cy="1475832"/>
            </a:xfrm>
            <a:prstGeom prst="arc">
              <a:avLst/>
            </a:prstGeom>
            <a:ln w="12700">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92" name="Arc 7391">
              <a:extLst>
                <a:ext uri="{FF2B5EF4-FFF2-40B4-BE49-F238E27FC236}">
                  <a16:creationId xmlns:a16="http://schemas.microsoft.com/office/drawing/2014/main" id="{D81D0FC2-2D46-261F-FE5C-F307BEF257C8}"/>
                </a:ext>
              </a:extLst>
            </p:cNvPr>
            <p:cNvSpPr/>
            <p:nvPr/>
          </p:nvSpPr>
          <p:spPr>
            <a:xfrm flipH="1">
              <a:off x="5372774" y="4928584"/>
              <a:ext cx="244724" cy="1475832"/>
            </a:xfrm>
            <a:prstGeom prst="arc">
              <a:avLst/>
            </a:prstGeom>
            <a:ln w="12700">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93" name="Arc 7392">
              <a:extLst>
                <a:ext uri="{FF2B5EF4-FFF2-40B4-BE49-F238E27FC236}">
                  <a16:creationId xmlns:a16="http://schemas.microsoft.com/office/drawing/2014/main" id="{B2767638-08B1-E611-5605-235BD553F3AE}"/>
                </a:ext>
              </a:extLst>
            </p:cNvPr>
            <p:cNvSpPr/>
            <p:nvPr/>
          </p:nvSpPr>
          <p:spPr>
            <a:xfrm flipH="1">
              <a:off x="4920420" y="4913992"/>
              <a:ext cx="912957" cy="1475832"/>
            </a:xfrm>
            <a:prstGeom prst="arc">
              <a:avLst/>
            </a:prstGeom>
            <a:ln w="12700">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grpSp>
      <p:grpSp>
        <p:nvGrpSpPr>
          <p:cNvPr id="7404" name="Group 7403">
            <a:extLst>
              <a:ext uri="{FF2B5EF4-FFF2-40B4-BE49-F238E27FC236}">
                <a16:creationId xmlns:a16="http://schemas.microsoft.com/office/drawing/2014/main" id="{47E0C546-4D80-64ED-9EB3-C0FC4A9C0850}"/>
              </a:ext>
            </a:extLst>
          </p:cNvPr>
          <p:cNvGrpSpPr/>
          <p:nvPr/>
        </p:nvGrpSpPr>
        <p:grpSpPr>
          <a:xfrm>
            <a:off x="9028387" y="2448253"/>
            <a:ext cx="432386" cy="514614"/>
            <a:chOff x="6345181" y="4829779"/>
            <a:chExt cx="432386" cy="562947"/>
          </a:xfrm>
        </p:grpSpPr>
        <p:cxnSp>
          <p:nvCxnSpPr>
            <p:cNvPr id="7396" name="Straight Arrow Connector 7395">
              <a:extLst>
                <a:ext uri="{FF2B5EF4-FFF2-40B4-BE49-F238E27FC236}">
                  <a16:creationId xmlns:a16="http://schemas.microsoft.com/office/drawing/2014/main" id="{59BEFF9D-F002-DD9D-93CD-D6AFBDA50F5B}"/>
                </a:ext>
              </a:extLst>
            </p:cNvPr>
            <p:cNvCxnSpPr>
              <a:cxnSpLocks/>
            </p:cNvCxnSpPr>
            <p:nvPr/>
          </p:nvCxnSpPr>
          <p:spPr>
            <a:xfrm flipV="1">
              <a:off x="6498167" y="4829779"/>
              <a:ext cx="0" cy="334888"/>
            </a:xfrm>
            <a:prstGeom prst="straightConnector1">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98" name="Straight Arrow Connector 7397">
              <a:extLst>
                <a:ext uri="{FF2B5EF4-FFF2-40B4-BE49-F238E27FC236}">
                  <a16:creationId xmlns:a16="http://schemas.microsoft.com/office/drawing/2014/main" id="{0E5C0B52-5D38-2B01-AC90-3A7AB8BB382A}"/>
                </a:ext>
              </a:extLst>
            </p:cNvPr>
            <p:cNvCxnSpPr>
              <a:cxnSpLocks/>
            </p:cNvCxnSpPr>
            <p:nvPr/>
          </p:nvCxnSpPr>
          <p:spPr>
            <a:xfrm>
              <a:off x="6498167" y="5168901"/>
              <a:ext cx="279400" cy="0"/>
            </a:xfrm>
            <a:prstGeom prst="straightConnector1">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403" name="Straight Arrow Connector 7402">
              <a:extLst>
                <a:ext uri="{FF2B5EF4-FFF2-40B4-BE49-F238E27FC236}">
                  <a16:creationId xmlns:a16="http://schemas.microsoft.com/office/drawing/2014/main" id="{EABB7D9D-12DD-2EC2-6523-695263E36589}"/>
                </a:ext>
              </a:extLst>
            </p:cNvPr>
            <p:cNvCxnSpPr>
              <a:cxnSpLocks/>
            </p:cNvCxnSpPr>
            <p:nvPr/>
          </p:nvCxnSpPr>
          <p:spPr>
            <a:xfrm flipH="1">
              <a:off x="6345181" y="5164667"/>
              <a:ext cx="152986" cy="228059"/>
            </a:xfrm>
            <a:prstGeom prst="straightConnector1">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7410" name="Group 7409">
            <a:extLst>
              <a:ext uri="{FF2B5EF4-FFF2-40B4-BE49-F238E27FC236}">
                <a16:creationId xmlns:a16="http://schemas.microsoft.com/office/drawing/2014/main" id="{B79D6A6D-02C6-D950-26BC-E64F3AC57E2F}"/>
              </a:ext>
            </a:extLst>
          </p:cNvPr>
          <p:cNvGrpSpPr/>
          <p:nvPr/>
        </p:nvGrpSpPr>
        <p:grpSpPr>
          <a:xfrm>
            <a:off x="9707257" y="4827156"/>
            <a:ext cx="432386" cy="514614"/>
            <a:chOff x="6345181" y="4829779"/>
            <a:chExt cx="432386" cy="562947"/>
          </a:xfrm>
        </p:grpSpPr>
        <p:cxnSp>
          <p:nvCxnSpPr>
            <p:cNvPr id="7411" name="Straight Arrow Connector 7410">
              <a:extLst>
                <a:ext uri="{FF2B5EF4-FFF2-40B4-BE49-F238E27FC236}">
                  <a16:creationId xmlns:a16="http://schemas.microsoft.com/office/drawing/2014/main" id="{AB3F3001-8EB0-5552-B5AD-11510B4C07B0}"/>
                </a:ext>
              </a:extLst>
            </p:cNvPr>
            <p:cNvCxnSpPr>
              <a:cxnSpLocks/>
            </p:cNvCxnSpPr>
            <p:nvPr/>
          </p:nvCxnSpPr>
          <p:spPr>
            <a:xfrm flipV="1">
              <a:off x="6498167" y="4829779"/>
              <a:ext cx="0" cy="334888"/>
            </a:xfrm>
            <a:prstGeom prst="straightConnector1">
              <a:avLst/>
            </a:prstGeom>
            <a:ln w="28575">
              <a:solidFill>
                <a:srgbClr val="7030A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412" name="Straight Arrow Connector 7411">
              <a:extLst>
                <a:ext uri="{FF2B5EF4-FFF2-40B4-BE49-F238E27FC236}">
                  <a16:creationId xmlns:a16="http://schemas.microsoft.com/office/drawing/2014/main" id="{FEDBBB04-8B72-76AE-A92A-81E5199DBB53}"/>
                </a:ext>
              </a:extLst>
            </p:cNvPr>
            <p:cNvCxnSpPr>
              <a:cxnSpLocks/>
            </p:cNvCxnSpPr>
            <p:nvPr/>
          </p:nvCxnSpPr>
          <p:spPr>
            <a:xfrm>
              <a:off x="6498167" y="5168901"/>
              <a:ext cx="279400" cy="0"/>
            </a:xfrm>
            <a:prstGeom prst="straightConnector1">
              <a:avLst/>
            </a:prstGeom>
            <a:ln w="28575">
              <a:solidFill>
                <a:srgbClr val="7030A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413" name="Straight Arrow Connector 7412">
              <a:extLst>
                <a:ext uri="{FF2B5EF4-FFF2-40B4-BE49-F238E27FC236}">
                  <a16:creationId xmlns:a16="http://schemas.microsoft.com/office/drawing/2014/main" id="{021DFDDD-C73D-6445-3C8F-EB9439289279}"/>
                </a:ext>
              </a:extLst>
            </p:cNvPr>
            <p:cNvCxnSpPr>
              <a:cxnSpLocks/>
            </p:cNvCxnSpPr>
            <p:nvPr/>
          </p:nvCxnSpPr>
          <p:spPr>
            <a:xfrm flipH="1">
              <a:off x="6345181" y="5164667"/>
              <a:ext cx="152986" cy="228059"/>
            </a:xfrm>
            <a:prstGeom prst="straightConnector1">
              <a:avLst/>
            </a:prstGeom>
            <a:ln w="28575">
              <a:solidFill>
                <a:srgbClr val="7030A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7414" name="TextBox 7413">
            <a:extLst>
              <a:ext uri="{FF2B5EF4-FFF2-40B4-BE49-F238E27FC236}">
                <a16:creationId xmlns:a16="http://schemas.microsoft.com/office/drawing/2014/main" id="{FE9BF38B-5D05-D5B5-ED6A-17DAF5795D3E}"/>
              </a:ext>
            </a:extLst>
          </p:cNvPr>
          <p:cNvSpPr txBox="1"/>
          <p:nvPr/>
        </p:nvSpPr>
        <p:spPr>
          <a:xfrm>
            <a:off x="664319" y="4893060"/>
            <a:ext cx="7186583" cy="646331"/>
          </a:xfrm>
          <a:prstGeom prst="rect">
            <a:avLst/>
          </a:prstGeom>
          <a:noFill/>
        </p:spPr>
        <p:txBody>
          <a:bodyPr wrap="none" rtlCol="0">
            <a:spAutoFit/>
          </a:bodyPr>
          <a:lstStyle/>
          <a:p>
            <a:r>
              <a:rPr lang="en-US" b="1" dirty="0">
                <a:solidFill>
                  <a:srgbClr val="C00000"/>
                </a:solidFill>
              </a:rPr>
              <a:t>Compatibility or ability of conversion in local and global system</a:t>
            </a:r>
          </a:p>
          <a:p>
            <a:r>
              <a:rPr lang="en-US" b="1">
                <a:solidFill>
                  <a:srgbClr val="C00000"/>
                </a:solidFill>
              </a:rPr>
              <a:t>is worth </a:t>
            </a:r>
            <a:r>
              <a:rPr lang="en-US" b="1" dirty="0">
                <a:solidFill>
                  <a:srgbClr val="C00000"/>
                </a:solidFill>
              </a:rPr>
              <a:t>to be discussed. </a:t>
            </a:r>
          </a:p>
        </p:txBody>
      </p:sp>
      <p:sp>
        <p:nvSpPr>
          <p:cNvPr id="7415" name="TextBox 7414">
            <a:extLst>
              <a:ext uri="{FF2B5EF4-FFF2-40B4-BE49-F238E27FC236}">
                <a16:creationId xmlns:a16="http://schemas.microsoft.com/office/drawing/2014/main" id="{BA73DC1A-E0FB-9034-54E0-CE4EEDF10DB9}"/>
              </a:ext>
            </a:extLst>
          </p:cNvPr>
          <p:cNvSpPr txBox="1"/>
          <p:nvPr/>
        </p:nvSpPr>
        <p:spPr>
          <a:xfrm>
            <a:off x="4738509" y="6088841"/>
            <a:ext cx="7421968" cy="307777"/>
          </a:xfrm>
          <a:prstGeom prst="rect">
            <a:avLst/>
          </a:prstGeom>
          <a:noFill/>
        </p:spPr>
        <p:txBody>
          <a:bodyPr wrap="none" rtlCol="0">
            <a:spAutoFit/>
          </a:bodyPr>
          <a:lstStyle/>
          <a:p>
            <a:r>
              <a:rPr lang="en-US" sz="1400" dirty="0"/>
              <a:t>CLIFS: </a:t>
            </a:r>
            <a:r>
              <a:rPr lang="en-US" sz="1400" dirty="0">
                <a:solidFill>
                  <a:schemeClr val="accent5"/>
                </a:solidFill>
              </a:rPr>
              <a:t>C</a:t>
            </a:r>
            <a:r>
              <a:rPr lang="en-US" sz="1400" dirty="0"/>
              <a:t>hip </a:t>
            </a:r>
            <a:r>
              <a:rPr lang="en-US" sz="1400" dirty="0">
                <a:solidFill>
                  <a:schemeClr val="accent5"/>
                </a:solidFill>
              </a:rPr>
              <a:t>L</a:t>
            </a:r>
            <a:r>
              <a:rPr lang="en-US" sz="1400" dirty="0"/>
              <a:t>evel </a:t>
            </a:r>
            <a:r>
              <a:rPr lang="en-US" sz="1400" dirty="0">
                <a:solidFill>
                  <a:schemeClr val="accent5"/>
                </a:solidFill>
              </a:rPr>
              <a:t>I</a:t>
            </a:r>
            <a:r>
              <a:rPr lang="en-US" sz="1400" dirty="0"/>
              <a:t>ntegrated </a:t>
            </a:r>
            <a:r>
              <a:rPr lang="en-US" sz="1400" dirty="0">
                <a:solidFill>
                  <a:schemeClr val="accent5"/>
                </a:solidFill>
              </a:rPr>
              <a:t>F</a:t>
            </a:r>
            <a:r>
              <a:rPr lang="en-US" sz="1400" dirty="0"/>
              <a:t>requency </a:t>
            </a:r>
            <a:r>
              <a:rPr lang="en-US" sz="1400" dirty="0">
                <a:solidFill>
                  <a:schemeClr val="accent5"/>
                </a:solidFill>
              </a:rPr>
              <a:t>S</a:t>
            </a:r>
            <a:r>
              <a:rPr lang="en-US" sz="1400" dirty="0"/>
              <a:t>tandard, Wi-Wi: </a:t>
            </a:r>
            <a:r>
              <a:rPr lang="en-US" sz="1400" dirty="0">
                <a:solidFill>
                  <a:schemeClr val="accent5"/>
                </a:solidFill>
              </a:rPr>
              <a:t>Wi</a:t>
            </a:r>
            <a:r>
              <a:rPr lang="en-US" sz="1400" dirty="0"/>
              <a:t>reless two</a:t>
            </a:r>
            <a:r>
              <a:rPr lang="en-US" sz="1400" dirty="0">
                <a:solidFill>
                  <a:schemeClr val="accent5"/>
                </a:solidFill>
              </a:rPr>
              <a:t>-W</a:t>
            </a:r>
            <a:r>
              <a:rPr lang="en-US" sz="1400" dirty="0"/>
              <a:t>ay </a:t>
            </a:r>
            <a:r>
              <a:rPr lang="en-US" sz="1400" dirty="0">
                <a:solidFill>
                  <a:schemeClr val="accent5"/>
                </a:solidFill>
              </a:rPr>
              <a:t>i</a:t>
            </a:r>
            <a:r>
              <a:rPr lang="en-US" sz="1400" dirty="0"/>
              <a:t>nterferometry</a:t>
            </a:r>
          </a:p>
        </p:txBody>
      </p:sp>
    </p:spTree>
    <p:extLst>
      <p:ext uri="{BB962C8B-B14F-4D97-AF65-F5344CB8AC3E}">
        <p14:creationId xmlns:p14="http://schemas.microsoft.com/office/powerpoint/2010/main" val="348606345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mc:AlternateContent xmlns:mc="http://schemas.openxmlformats.org/markup-compatibility/2006" xmlns:a14="http://schemas.microsoft.com/office/drawing/2010/main">
        <mc:Choice Requires="a14">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772873"/>
                <a:ext cx="10515600" cy="4351338"/>
              </a:xfrm>
            </p:spPr>
            <p:txBody>
              <a:bodyPr/>
              <a:lstStyle/>
              <a:p>
                <a:r>
                  <a:rPr kumimoji="1" lang="en-US" altLang="ja-JP" sz="1600" dirty="0"/>
                  <a:t>It is proposed:</a:t>
                </a:r>
              </a:p>
              <a:p>
                <a:pPr lvl="1"/>
                <a:r>
                  <a:rPr lang="en-US" altLang="ja-JP" sz="1600" b="1" dirty="0">
                    <a:solidFill>
                      <a:srgbClr val="FF0000"/>
                    </a:solidFill>
                  </a:rPr>
                  <a:t>To study mechanism and architecture for Human-Robot society based on</a:t>
                </a:r>
              </a:p>
              <a:p>
                <a:pPr lvl="2">
                  <a:spcBef>
                    <a:spcPts val="600"/>
                  </a:spcBef>
                  <a:spcAft>
                    <a:spcPts val="600"/>
                  </a:spcAft>
                </a:pPr>
                <a:r>
                  <a:rPr lang="en-US" altLang="ja-JP" sz="1800" dirty="0"/>
                  <a:t>Heterogeneous mobile NW composed of more than or equal to three access paths </a:t>
                </a:r>
              </a:p>
              <a:p>
                <a:pPr lvl="3">
                  <a:spcBef>
                    <a:spcPts val="600"/>
                  </a:spcBef>
                  <a:spcAft>
                    <a:spcPts val="600"/>
                  </a:spcAft>
                  <a:buFont typeface="Wingdings" panose="05000000000000000000" pitchFamily="2" charset="2"/>
                  <a:buChar char="Ø"/>
                </a:pPr>
                <a:r>
                  <a:rPr lang="en-US" altLang="ja-JP" sz="1400" dirty="0"/>
                  <a:t>related to </a:t>
                </a:r>
                <a:r>
                  <a:rPr lang="en-US" altLang="ja-JP" sz="1400" dirty="0" err="1"/>
                  <a:t>DualSteer</a:t>
                </a:r>
                <a:r>
                  <a:rPr lang="en-US" altLang="ja-JP" sz="1400" dirty="0"/>
                  <a:t>, ATSSS, NPN, NTN/5GSat, </a:t>
                </a:r>
                <a:r>
                  <a:rPr lang="en-US" altLang="ja-JP" sz="1400" dirty="0" err="1"/>
                  <a:t>etc</a:t>
                </a:r>
                <a:r>
                  <a:rPr lang="en-US" altLang="ja-JP" sz="1400" dirty="0"/>
                  <a:t>…</a:t>
                </a:r>
              </a:p>
              <a:p>
                <a:pPr marL="914400" lvl="2" indent="0">
                  <a:spcBef>
                    <a:spcPts val="600"/>
                  </a:spcBef>
                  <a:spcAft>
                    <a:spcPts val="600"/>
                  </a:spcAft>
                  <a:buNone/>
                </a:pPr>
                <a:r>
                  <a:rPr lang="en-US" altLang="ja-JP" sz="1600" b="1" dirty="0">
                    <a:solidFill>
                      <a:srgbClr val="FF0000"/>
                    </a:solidFill>
                  </a:rPr>
                  <a:t>with</a:t>
                </a:r>
              </a:p>
              <a:p>
                <a:pPr lvl="2">
                  <a:spcBef>
                    <a:spcPts val="600"/>
                  </a:spcBef>
                  <a:spcAft>
                    <a:spcPts val="600"/>
                  </a:spcAft>
                </a:pPr>
                <a:r>
                  <a:rPr lang="en-US" altLang="ja-JP" sz="1800" dirty="0"/>
                  <a:t>Enhanced robustness to high latency path</a:t>
                </a:r>
              </a:p>
              <a:p>
                <a:pPr lvl="3">
                  <a:spcBef>
                    <a:spcPts val="600"/>
                  </a:spcBef>
                  <a:spcAft>
                    <a:spcPts val="600"/>
                  </a:spcAft>
                </a:pPr>
                <a:r>
                  <a:rPr lang="en-US" altLang="ja-JP" sz="1400" dirty="0"/>
                  <a:t>c.f., GEO-based NTN with about </a:t>
                </a:r>
                <a14:m>
                  <m:oMath xmlns:m="http://schemas.openxmlformats.org/officeDocument/2006/math">
                    <m:r>
                      <a:rPr lang="en-US" altLang="ja-JP" sz="1400" i="1" dirty="0" smtClean="0">
                        <a:latin typeface="Cambria Math" panose="02040503050406030204" pitchFamily="18" charset="0"/>
                      </a:rPr>
                      <m:t>500</m:t>
                    </m:r>
                  </m:oMath>
                </a14:m>
                <a:r>
                  <a:rPr lang="en-US" altLang="ja-JP" sz="1400" dirty="0"/>
                  <a:t> ms round-trip time</a:t>
                </a:r>
              </a:p>
              <a:p>
                <a:pPr lvl="2">
                  <a:spcBef>
                    <a:spcPts val="600"/>
                  </a:spcBef>
                  <a:spcAft>
                    <a:spcPts val="600"/>
                  </a:spcAft>
                </a:pPr>
                <a:r>
                  <a:rPr lang="en-US" altLang="ja-JP" sz="1800" dirty="0"/>
                  <a:t>Enhanced efficiency of multipath aggregation</a:t>
                </a:r>
              </a:p>
              <a:p>
                <a:pPr lvl="3">
                  <a:spcBef>
                    <a:spcPts val="600"/>
                  </a:spcBef>
                  <a:spcAft>
                    <a:spcPts val="600"/>
                  </a:spcAft>
                </a:pPr>
                <a:r>
                  <a:rPr lang="en-US" altLang="ja-JP" sz="1400" dirty="0"/>
                  <a:t>c.f., wide NW performance range from various systems and operators</a:t>
                </a:r>
              </a:p>
              <a:p>
                <a:pPr lvl="2">
                  <a:spcBef>
                    <a:spcPts val="600"/>
                  </a:spcBef>
                  <a:spcAft>
                    <a:spcPts val="600"/>
                  </a:spcAft>
                </a:pPr>
                <a:r>
                  <a:rPr lang="en-US" altLang="ja-JP" sz="1800" dirty="0"/>
                  <a:t>Enhanced responsiveness</a:t>
                </a:r>
              </a:p>
              <a:p>
                <a:pPr lvl="3">
                  <a:spcBef>
                    <a:spcPts val="600"/>
                  </a:spcBef>
                  <a:spcAft>
                    <a:spcPts val="600"/>
                  </a:spcAft>
                </a:pPr>
                <a:r>
                  <a:rPr lang="en-US" altLang="ja-JP" sz="1400" dirty="0"/>
                  <a:t>e.g., how to assist moving UE to quickly determine availability of each network</a:t>
                </a:r>
              </a:p>
              <a:p>
                <a:pPr lvl="1">
                  <a:spcBef>
                    <a:spcPts val="600"/>
                  </a:spcBef>
                  <a:spcAft>
                    <a:spcPts val="600"/>
                  </a:spcAft>
                </a:pPr>
                <a:r>
                  <a:rPr lang="en-US" altLang="ja-JP" sz="1600" b="1" dirty="0">
                    <a:solidFill>
                      <a:srgbClr val="FF0000"/>
                    </a:solidFill>
                  </a:rPr>
                  <a:t>To study a compatibility of highly precise local space and time with a global reference, which  forms an infrastructure in non-human  communications such as M2M,  V2X, etc.</a:t>
                </a:r>
              </a:p>
            </p:txBody>
          </p:sp>
        </mc:Choice>
        <mc:Fallback xmlns="">
          <p:sp>
            <p:nvSpPr>
              <p:cNvPr id="7171" name="Content Placeholder 2">
                <a:extLst>
                  <a:ext uri="{FF2B5EF4-FFF2-40B4-BE49-F238E27FC236}">
                    <a16:creationId xmlns:a16="http://schemas.microsoft.com/office/drawing/2014/main" id="{8B215120-9330-4C24-86C0-93DB3C460B0D}"/>
                  </a:ext>
                </a:extLst>
              </p:cNvPr>
              <p:cNvSpPr>
                <a:spLocks noGrp="1" noRot="1" noChangeAspect="1" noMove="1" noResize="1" noEditPoints="1" noAdjustHandles="1" noChangeArrowheads="1" noChangeShapeType="1" noTextEdit="1"/>
              </p:cNvSpPr>
              <p:nvPr>
                <p:ph idx="1"/>
              </p:nvPr>
            </p:nvSpPr>
            <p:spPr>
              <a:xfrm>
                <a:off x="838200" y="1772873"/>
                <a:ext cx="10515600" cy="4351338"/>
              </a:xfrm>
              <a:blipFill>
                <a:blip r:embed="rId2"/>
                <a:stretch>
                  <a:fillRect t="-980" b="-4202"/>
                </a:stretch>
              </a:blipFill>
            </p:spPr>
            <p:txBody>
              <a:bodyPr/>
              <a:lstStyle/>
              <a:p>
                <a:r>
                  <a:rPr lang="ja-JP" altLang="en-US">
                    <a:noFill/>
                  </a:rPr>
                  <a:t> </a:t>
                </a:r>
              </a:p>
            </p:txBody>
          </p:sp>
        </mc:Fallback>
      </mc:AlternateContent>
      <p:sp>
        <p:nvSpPr>
          <p:cNvPr id="2" name="テキスト ボックス 1">
            <a:extLst>
              <a:ext uri="{FF2B5EF4-FFF2-40B4-BE49-F238E27FC236}">
                <a16:creationId xmlns:a16="http://schemas.microsoft.com/office/drawing/2014/main" id="{9B3A52CB-8569-F28D-D85F-74CDF5784D38}"/>
              </a:ext>
            </a:extLst>
          </p:cNvPr>
          <p:cNvSpPr txBox="1"/>
          <p:nvPr/>
        </p:nvSpPr>
        <p:spPr>
          <a:xfrm>
            <a:off x="6632763" y="6115265"/>
            <a:ext cx="5559238" cy="338554"/>
          </a:xfrm>
          <a:prstGeom prst="rect">
            <a:avLst/>
          </a:prstGeom>
          <a:noFill/>
        </p:spPr>
        <p:txBody>
          <a:bodyPr wrap="square" rtlCol="0">
            <a:spAutoFit/>
          </a:bodyPr>
          <a:lstStyle>
            <a:defPPr>
              <a:defRPr lang="ja-JP"/>
            </a:defPPr>
            <a:lvl1pPr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a:lstStyle>
          <a:p>
            <a:pPr algn="r"/>
            <a:r>
              <a:rPr lang="en-US" altLang="ja-JP" sz="1600" dirty="0">
                <a:solidFill>
                  <a:schemeClr val="tx1"/>
                </a:solidFill>
                <a:latin typeface="+mn-lt"/>
              </a:rPr>
              <a:t>Contact info: std_stsl@ml.nict.go.jp, </a:t>
            </a:r>
            <a:r>
              <a:rPr kumimoji="1" lang="en-US" altLang="ja-JP" sz="1600" dirty="0">
                <a:solidFill>
                  <a:schemeClr val="tx1"/>
                </a:solidFill>
                <a:latin typeface="+mn-lt"/>
              </a:rPr>
              <a:t>std@ml.nict.go.jp</a:t>
            </a:r>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6805</TotalTime>
  <Words>625</Words>
  <Application>Microsoft Office PowerPoint</Application>
  <PresentationFormat>ワイド画面</PresentationFormat>
  <Paragraphs>99</Paragraphs>
  <Slides>6</Slides>
  <Notes>1</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6</vt:i4>
      </vt:variant>
    </vt:vector>
  </HeadingPairs>
  <TitlesOfParts>
    <vt:vector size="17" baseType="lpstr">
      <vt:lpstr>Arial </vt:lpstr>
      <vt:lpstr>游ゴシック Medium</vt:lpstr>
      <vt:lpstr>Arial</vt:lpstr>
      <vt:lpstr>Calibri</vt:lpstr>
      <vt:lpstr>Calibri Light</vt:lpstr>
      <vt:lpstr>Cambria Math</vt:lpstr>
      <vt:lpstr>Segoe UI</vt:lpstr>
      <vt:lpstr>Symbol</vt:lpstr>
      <vt:lpstr>Times New Roman</vt:lpstr>
      <vt:lpstr>Wingdings</vt:lpstr>
      <vt:lpstr>Office Theme</vt:lpstr>
      <vt:lpstr>On High Priorities  in Release 19</vt:lpstr>
      <vt:lpstr>Outline</vt:lpstr>
      <vt:lpstr>Overall View on Rel-19 Content</vt:lpstr>
      <vt:lpstr>Multiple Network Resources</vt:lpstr>
      <vt:lpstr>Local reference in space &amp; time</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川崎 耀</cp:lastModifiedBy>
  <cp:revision>630</cp:revision>
  <dcterms:created xsi:type="dcterms:W3CDTF">2010-02-05T13:52:04Z</dcterms:created>
  <dcterms:modified xsi:type="dcterms:W3CDTF">2023-06-02T06:32:22Z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